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Lst>
  <p:notesMasterIdLst>
    <p:notesMasterId r:id="rId28"/>
  </p:notesMasterIdLst>
  <p:handoutMasterIdLst>
    <p:handoutMasterId r:id="rId29"/>
  </p:handoutMasterIdLst>
  <p:sldIdLst>
    <p:sldId id="373" r:id="rId7"/>
    <p:sldId id="275" r:id="rId8"/>
    <p:sldId id="598" r:id="rId9"/>
    <p:sldId id="379" r:id="rId10"/>
    <p:sldId id="263" r:id="rId11"/>
    <p:sldId id="375" r:id="rId12"/>
    <p:sldId id="278" r:id="rId13"/>
    <p:sldId id="378" r:id="rId14"/>
    <p:sldId id="264" r:id="rId15"/>
    <p:sldId id="276" r:id="rId16"/>
    <p:sldId id="372" r:id="rId17"/>
    <p:sldId id="368" r:id="rId18"/>
    <p:sldId id="543" r:id="rId19"/>
    <p:sldId id="1138" r:id="rId20"/>
    <p:sldId id="1151" r:id="rId21"/>
    <p:sldId id="593" r:id="rId22"/>
    <p:sldId id="380" r:id="rId23"/>
    <p:sldId id="381" r:id="rId24"/>
    <p:sldId id="383" r:id="rId25"/>
    <p:sldId id="385" r:id="rId26"/>
    <p:sldId id="367" r:id="rId2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111921"/>
    <a:srgbClr val="CE202F"/>
    <a:srgbClr val="636569"/>
    <a:srgbClr val="97C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41" autoAdjust="0"/>
    <p:restoredTop sz="64721" autoAdjust="0"/>
  </p:normalViewPr>
  <p:slideViewPr>
    <p:cSldViewPr snapToGrid="0" snapToObjects="1">
      <p:cViewPr varScale="1">
        <p:scale>
          <a:sx n="54" d="100"/>
          <a:sy n="54" d="100"/>
        </p:scale>
        <p:origin x="2165" y="3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mshock, Robert P" userId="6e04c71f-9af5-4680-ac81-2c87ef86ae14" providerId="ADAL" clId="{96B3AA2D-2F84-4A2E-9138-54706E2AED3E}"/>
    <pc:docChg chg="custSel modSld">
      <pc:chgData name="Shimshock, Robert P" userId="6e04c71f-9af5-4680-ac81-2c87ef86ae14" providerId="ADAL" clId="{96B3AA2D-2F84-4A2E-9138-54706E2AED3E}" dt="2024-11-20T15:31:58.489" v="98" actId="1076"/>
      <pc:docMkLst>
        <pc:docMk/>
      </pc:docMkLst>
      <pc:sldChg chg="addSp delSp modSp">
        <pc:chgData name="Shimshock, Robert P" userId="6e04c71f-9af5-4680-ac81-2c87ef86ae14" providerId="ADAL" clId="{96B3AA2D-2F84-4A2E-9138-54706E2AED3E}" dt="2024-11-20T15:31:58.489" v="98" actId="1076"/>
        <pc:sldMkLst>
          <pc:docMk/>
          <pc:sldMk cId="684676511" sldId="543"/>
        </pc:sldMkLst>
        <pc:spChg chg="mod">
          <ac:chgData name="Shimshock, Robert P" userId="6e04c71f-9af5-4680-ac81-2c87ef86ae14" providerId="ADAL" clId="{96B3AA2D-2F84-4A2E-9138-54706E2AED3E}" dt="2024-11-20T15:31:33.209" v="94" actId="1076"/>
          <ac:spMkLst>
            <pc:docMk/>
            <pc:sldMk cId="684676511" sldId="543"/>
            <ac:spMk id="10" creationId="{4C503933-B961-E08D-8288-1A6774C4B996}"/>
          </ac:spMkLst>
        </pc:spChg>
        <pc:spChg chg="del">
          <ac:chgData name="Shimshock, Robert P" userId="6e04c71f-9af5-4680-ac81-2c87ef86ae14" providerId="ADAL" clId="{96B3AA2D-2F84-4A2E-9138-54706E2AED3E}" dt="2024-11-20T15:28:55.840" v="49" actId="478"/>
          <ac:spMkLst>
            <pc:docMk/>
            <pc:sldMk cId="684676511" sldId="543"/>
            <ac:spMk id="32" creationId="{AB22CCCB-968C-0BF0-2253-A18A3714F966}"/>
          </ac:spMkLst>
        </pc:spChg>
        <pc:spChg chg="del">
          <ac:chgData name="Shimshock, Robert P" userId="6e04c71f-9af5-4680-ac81-2c87ef86ae14" providerId="ADAL" clId="{96B3AA2D-2F84-4A2E-9138-54706E2AED3E}" dt="2024-11-20T15:29:01.781" v="51" actId="478"/>
          <ac:spMkLst>
            <pc:docMk/>
            <pc:sldMk cId="684676511" sldId="543"/>
            <ac:spMk id="35" creationId="{D26D6A6E-638A-C0EA-1BC8-ADB6D4B73619}"/>
          </ac:spMkLst>
        </pc:spChg>
        <pc:grpChg chg="del">
          <ac:chgData name="Shimshock, Robert P" userId="6e04c71f-9af5-4680-ac81-2c87ef86ae14" providerId="ADAL" clId="{96B3AA2D-2F84-4A2E-9138-54706E2AED3E}" dt="2024-11-20T15:28:58.991" v="50" actId="478"/>
          <ac:grpSpMkLst>
            <pc:docMk/>
            <pc:sldMk cId="684676511" sldId="543"/>
            <ac:grpSpMk id="39" creationId="{D0A2F0A5-85F2-4C8B-6EA6-8B76FA7003B3}"/>
          </ac:grpSpMkLst>
        </pc:grpChg>
        <pc:picChg chg="add del mod">
          <ac:chgData name="Shimshock, Robert P" userId="6e04c71f-9af5-4680-ac81-2c87ef86ae14" providerId="ADAL" clId="{96B3AA2D-2F84-4A2E-9138-54706E2AED3E}" dt="2024-11-20T15:31:37.056" v="95" actId="478"/>
          <ac:picMkLst>
            <pc:docMk/>
            <pc:sldMk cId="684676511" sldId="543"/>
            <ac:picMk id="3" creationId="{07C053FA-C48D-41E4-A427-68BC3B7C41F4}"/>
          </ac:picMkLst>
        </pc:picChg>
        <pc:picChg chg="add mod">
          <ac:chgData name="Shimshock, Robert P" userId="6e04c71f-9af5-4680-ac81-2c87ef86ae14" providerId="ADAL" clId="{96B3AA2D-2F84-4A2E-9138-54706E2AED3E}" dt="2024-11-20T15:31:58.489" v="98" actId="1076"/>
          <ac:picMkLst>
            <pc:docMk/>
            <pc:sldMk cId="684676511" sldId="543"/>
            <ac:picMk id="5" creationId="{1514C359-023E-458E-B169-84AA7631D97D}"/>
          </ac:picMkLst>
        </pc:picChg>
        <pc:picChg chg="del">
          <ac:chgData name="Shimshock, Robert P" userId="6e04c71f-9af5-4680-ac81-2c87ef86ae14" providerId="ADAL" clId="{96B3AA2D-2F84-4A2E-9138-54706E2AED3E}" dt="2024-11-20T15:29:05.855" v="56" actId="478"/>
          <ac:picMkLst>
            <pc:docMk/>
            <pc:sldMk cId="684676511" sldId="543"/>
            <ac:picMk id="18" creationId="{B8F6C4CA-5849-25C9-4544-56A11FB1E189}"/>
          </ac:picMkLst>
        </pc:picChg>
        <pc:picChg chg="del">
          <ac:chgData name="Shimshock, Robert P" userId="6e04c71f-9af5-4680-ac81-2c87ef86ae14" providerId="ADAL" clId="{96B3AA2D-2F84-4A2E-9138-54706E2AED3E}" dt="2024-11-20T15:29:06.532" v="57" actId="478"/>
          <ac:picMkLst>
            <pc:docMk/>
            <pc:sldMk cId="684676511" sldId="543"/>
            <ac:picMk id="19" creationId="{F010B182-CCFD-DCB2-0E80-6C3E1BD2A7CF}"/>
          </ac:picMkLst>
        </pc:picChg>
        <pc:picChg chg="del">
          <ac:chgData name="Shimshock, Robert P" userId="6e04c71f-9af5-4680-ac81-2c87ef86ae14" providerId="ADAL" clId="{96B3AA2D-2F84-4A2E-9138-54706E2AED3E}" dt="2024-11-20T15:29:04.447" v="54" actId="478"/>
          <ac:picMkLst>
            <pc:docMk/>
            <pc:sldMk cId="684676511" sldId="543"/>
            <ac:picMk id="20" creationId="{2E6C3448-F865-51CE-8160-5F39C3BF3F0E}"/>
          </ac:picMkLst>
        </pc:picChg>
        <pc:picChg chg="del">
          <ac:chgData name="Shimshock, Robert P" userId="6e04c71f-9af5-4680-ac81-2c87ef86ae14" providerId="ADAL" clId="{96B3AA2D-2F84-4A2E-9138-54706E2AED3E}" dt="2024-11-20T15:29:05.141" v="55" actId="478"/>
          <ac:picMkLst>
            <pc:docMk/>
            <pc:sldMk cId="684676511" sldId="543"/>
            <ac:picMk id="21" creationId="{A9E7C67E-D106-16CB-7F7C-7116AA0D8DE4}"/>
          </ac:picMkLst>
        </pc:picChg>
        <pc:picChg chg="del">
          <ac:chgData name="Shimshock, Robert P" userId="6e04c71f-9af5-4680-ac81-2c87ef86ae14" providerId="ADAL" clId="{96B3AA2D-2F84-4A2E-9138-54706E2AED3E}" dt="2024-11-20T15:29:03.673" v="53" actId="478"/>
          <ac:picMkLst>
            <pc:docMk/>
            <pc:sldMk cId="684676511" sldId="543"/>
            <ac:picMk id="22" creationId="{B5FEC6D6-48AC-D1A3-F23D-8F3C46885992}"/>
          </ac:picMkLst>
        </pc:picChg>
        <pc:picChg chg="del">
          <ac:chgData name="Shimshock, Robert P" userId="6e04c71f-9af5-4680-ac81-2c87ef86ae14" providerId="ADAL" clId="{96B3AA2D-2F84-4A2E-9138-54706E2AED3E}" dt="2024-11-20T15:29:02.829" v="52" actId="478"/>
          <ac:picMkLst>
            <pc:docMk/>
            <pc:sldMk cId="684676511" sldId="543"/>
            <ac:picMk id="23" creationId="{96C0A70D-4105-204E-E972-10F917532DF1}"/>
          </ac:picMkLst>
        </pc:picChg>
        <pc:picChg chg="del">
          <ac:chgData name="Shimshock, Robert P" userId="6e04c71f-9af5-4680-ac81-2c87ef86ae14" providerId="ADAL" clId="{96B3AA2D-2F84-4A2E-9138-54706E2AED3E}" dt="2024-11-20T15:29:08.525" v="60" actId="478"/>
          <ac:picMkLst>
            <pc:docMk/>
            <pc:sldMk cId="684676511" sldId="543"/>
            <ac:picMk id="24" creationId="{847AA7C2-290E-9672-801F-CD73C5AC2A8A}"/>
          </ac:picMkLst>
        </pc:picChg>
        <pc:picChg chg="del">
          <ac:chgData name="Shimshock, Robert P" userId="6e04c71f-9af5-4680-ac81-2c87ef86ae14" providerId="ADAL" clId="{96B3AA2D-2F84-4A2E-9138-54706E2AED3E}" dt="2024-11-20T15:29:09.246" v="61" actId="478"/>
          <ac:picMkLst>
            <pc:docMk/>
            <pc:sldMk cId="684676511" sldId="543"/>
            <ac:picMk id="26" creationId="{4FB962BF-466C-506A-2A13-694797770F24}"/>
          </ac:picMkLst>
        </pc:picChg>
        <pc:picChg chg="del">
          <ac:chgData name="Shimshock, Robert P" userId="6e04c71f-9af5-4680-ac81-2c87ef86ae14" providerId="ADAL" clId="{96B3AA2D-2F84-4A2E-9138-54706E2AED3E}" dt="2024-11-20T15:29:07.850" v="59" actId="478"/>
          <ac:picMkLst>
            <pc:docMk/>
            <pc:sldMk cId="684676511" sldId="543"/>
            <ac:picMk id="27" creationId="{C650C9E7-4D19-1AF5-CF4C-834D45536AAC}"/>
          </ac:picMkLst>
        </pc:picChg>
        <pc:picChg chg="del">
          <ac:chgData name="Shimshock, Robert P" userId="6e04c71f-9af5-4680-ac81-2c87ef86ae14" providerId="ADAL" clId="{96B3AA2D-2F84-4A2E-9138-54706E2AED3E}" dt="2024-11-20T15:29:07.169" v="58" actId="478"/>
          <ac:picMkLst>
            <pc:docMk/>
            <pc:sldMk cId="684676511" sldId="543"/>
            <ac:picMk id="28" creationId="{1A0684D6-D4B6-4DFB-9B22-B1A59A9BEB9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3-384A-2941-8A7A-1467E10706D5}"/>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4-384A-2941-8A7A-1467E10706D5}"/>
              </c:ext>
            </c:extLst>
          </c:dPt>
          <c:dLbls>
            <c:dLbl>
              <c:idx val="0"/>
              <c:delete val="1"/>
              <c:extLst>
                <c:ext xmlns:c15="http://schemas.microsoft.com/office/drawing/2012/chart" uri="{CE6537A1-D6FC-4f65-9D91-7224C49458BB}"/>
                <c:ext xmlns:c16="http://schemas.microsoft.com/office/drawing/2014/chart" uri="{C3380CC4-5D6E-409C-BE32-E72D297353CC}">
                  <c16:uniqueId val="{00000003-384A-2941-8A7A-1467E10706D5}"/>
                </c:ext>
              </c:extLst>
            </c:dLbl>
            <c:dLbl>
              <c:idx val="1"/>
              <c:layout>
                <c:manualLayout>
                  <c:x val="0.19828822293320852"/>
                  <c:y val="0.16077885672704079"/>
                </c:manualLayout>
              </c:layout>
              <c:tx>
                <c:rich>
                  <a:bodyPr rot="0" spcFirstLastPara="1" vertOverflow="clip" horzOverflow="clip" vert="horz" wrap="square" lIns="38100" tIns="19050" rIns="38100" bIns="19050" anchor="ctr" anchorCtr="0">
                    <a:noAutofit/>
                  </a:bodyPr>
                  <a:lstStyle/>
                  <a:p>
                    <a:pPr algn="l">
                      <a:defRPr sz="1197" b="0" i="0" u="none" strike="noStrike" kern="1200" baseline="0">
                        <a:solidFill>
                          <a:schemeClr val="dk1">
                            <a:lumMod val="65000"/>
                            <a:lumOff val="35000"/>
                          </a:schemeClr>
                        </a:solidFill>
                        <a:latin typeface="+mn-lt"/>
                        <a:ea typeface="+mn-ea"/>
                        <a:cs typeface="+mn-cs"/>
                      </a:defRPr>
                    </a:pPr>
                    <a:r>
                      <a:rPr lang="en-US" sz="2400" b="1" i="0" dirty="0">
                        <a:solidFill>
                          <a:schemeClr val="accent2"/>
                        </a:solidFill>
                        <a:latin typeface="Public Sans" pitchFamily="2" charset="77"/>
                      </a:rPr>
                      <a:t>31%</a:t>
                    </a:r>
                    <a:r>
                      <a:rPr lang="en-US" baseline="0" dirty="0"/>
                      <a:t> </a:t>
                    </a:r>
                    <a:fld id="{C96B0148-640E-C84D-A0CC-73A1C0CA1ABB}" type="CATEGORYNAME">
                      <a:rPr lang="en-US" sz="1600" b="0" i="0" baseline="0">
                        <a:solidFill>
                          <a:schemeClr val="tx2"/>
                        </a:solidFill>
                        <a:latin typeface="Public Sans" pitchFamily="2" charset="77"/>
                      </a:rPr>
                      <a:pPr algn="l">
                        <a:defRPr/>
                      </a:pPr>
                      <a:t>[CATEGORY NAME]</a:t>
                    </a:fld>
                    <a:endParaRPr lang="en-US" baseline="0" dirty="0"/>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 xmlns:r="http://schemas.openxmlformats.org/officeDocument/2006/relationships" xmlns:c16r2="http://schemas.microsoft.com/office/drawing/2015/06/chart"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9417804937"/>
                      <c:h val="0.19162970679295807"/>
                    </c:manualLayout>
                  </c15:layout>
                  <c15:dlblFieldTable/>
                  <c15:showDataLabelsRange val="1"/>
                </c:ext>
                <c:ext xmlns:c16="http://schemas.microsoft.com/office/drawing/2014/chart" uri="{C3380CC4-5D6E-409C-BE32-E72D297353CC}">
                  <c16:uniqueId val="{00000004-384A-2941-8A7A-1467E10706D5}"/>
                </c:ext>
              </c:extLst>
            </c:dLbl>
            <c:dLbl>
              <c:idx val="2"/>
              <c:layout>
                <c:manualLayout>
                  <c:x val="-0.17877027763016601"/>
                  <c:y val="-6.5883855375875197E-2"/>
                </c:manualLayout>
              </c:layout>
              <c:tx>
                <c:rich>
                  <a:bodyPr rot="0" spcFirstLastPara="1" vertOverflow="clip" horzOverflow="clip" vert="horz" wrap="square" lIns="38100" tIns="19050" rIns="38100" bIns="19050" anchor="ctr" anchorCtr="0">
                    <a:noAutofit/>
                  </a:bodyPr>
                  <a:lstStyle/>
                  <a:p>
                    <a:pPr algn="l">
                      <a:defRPr sz="1600" b="0" i="0" u="none" strike="noStrike" kern="1200" baseline="0">
                        <a:solidFill>
                          <a:schemeClr val="dk1">
                            <a:lumMod val="65000"/>
                            <a:lumOff val="35000"/>
                          </a:schemeClr>
                        </a:solidFill>
                        <a:latin typeface="Public Sans" pitchFamily="2" charset="77"/>
                        <a:ea typeface="+mn-ea"/>
                        <a:cs typeface="+mn-cs"/>
                      </a:defRPr>
                    </a:pPr>
                    <a:r>
                      <a:rPr lang="en-US" sz="2400" b="1" i="0" dirty="0">
                        <a:solidFill>
                          <a:schemeClr val="tx1"/>
                        </a:solidFill>
                        <a:latin typeface="Public Sans" pitchFamily="2" charset="77"/>
                      </a:rPr>
                      <a:t>67%</a:t>
                    </a:r>
                    <a:r>
                      <a:rPr lang="en-US" sz="1600" b="0" i="0" baseline="0" dirty="0">
                        <a:latin typeface="Public Sans" pitchFamily="2" charset="77"/>
                      </a:rPr>
                      <a:t> </a:t>
                    </a:r>
                    <a:fld id="{5FFB3EB4-6E52-AC4E-8427-54E695E3E6DD}" type="CATEGORYNAME">
                      <a:rPr lang="en-US" sz="1600" b="0" i="0" baseline="0" dirty="0">
                        <a:solidFill>
                          <a:schemeClr val="tx2"/>
                        </a:solidFill>
                        <a:latin typeface="Public Sans" pitchFamily="2" charset="77"/>
                      </a:rPr>
                      <a:pPr algn="l">
                        <a:defRPr sz="1600">
                          <a:latin typeface="Public Sans" pitchFamily="2" charset="77"/>
                        </a:defRPr>
                      </a:pPr>
                      <a:t>[CATEGORY NAME]</a:t>
                    </a:fld>
                    <a:endParaRPr lang="en-US" sz="1600" b="0" i="0" baseline="0" dirty="0">
                      <a:latin typeface="Public Sans" pitchFamily="2" charset="77"/>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 xmlns:r="http://schemas.openxmlformats.org/officeDocument/2006/relationships" xmlns:c16r2="http://schemas.microsoft.com/office/drawing/2015/06/chart"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1600" b="0" i="0" u="none" strike="noStrike" kern="1200" baseline="0">
                      <a:solidFill>
                        <a:schemeClr val="dk1">
                          <a:lumMod val="65000"/>
                          <a:lumOff val="35000"/>
                        </a:schemeClr>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26797436703104649"/>
                      <c:h val="0.19690070470228385"/>
                    </c:manualLayout>
                  </c15:layout>
                  <c15:dlblFieldTable/>
                  <c15:showDataLabelsRange val="1"/>
                </c:ext>
                <c:ext xmlns:c16="http://schemas.microsoft.com/office/drawing/2014/chart" uri="{C3380CC4-5D6E-409C-BE32-E72D297353CC}">
                  <c16:uniqueId val="{00000002-384A-2941-8A7A-1467E10706D5}"/>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0.08</c:v>
                </c:pt>
                <c:pt idx="1">
                  <c:v>0.28000000000000003</c:v>
                </c:pt>
                <c:pt idx="2">
                  <c:v>0.64</c:v>
                </c:pt>
              </c:numCache>
            </c:numRef>
          </c:val>
          <c:extLst>
            <c:ext xmlns:c15="http://schemas.microsoft.com/office/drawing/2012/chart" uri="{02D57815-91ED-43cb-92C2-25804820EDAC}">
              <c15:datalabelsRange>
                <c15:f>Sheet1!$B$2:$B$4</c15:f>
                <c15:dlblRangeCache>
                  <c:ptCount val="3"/>
                  <c:pt idx="0">
                    <c:v>8%</c:v>
                  </c:pt>
                  <c:pt idx="1">
                    <c:v>28%</c:v>
                  </c:pt>
                  <c:pt idx="2">
                    <c:v>64%</c:v>
                  </c:pt>
                </c15:dlblRangeCache>
              </c15:datalabelsRange>
            </c:ext>
            <c:ext xmlns:c16="http://schemas.microsoft.com/office/drawing/2014/chart" uri="{C3380CC4-5D6E-409C-BE32-E72D297353CC}">
              <c16:uniqueId val="{00000000-384A-2941-8A7A-1467E10706D5}"/>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b="1" dirty="0">
              <a:solidFill>
                <a:schemeClr val="accent2"/>
              </a:solidFill>
              <a:latin typeface="Public Sans" pitchFamily="2" charset="77"/>
            </a:rPr>
            <a:t>&gt; 96,000</a:t>
          </a:r>
        </a:p>
      </cdr:txBody>
    </cdr:sp>
  </cdr:relSizeAnchor>
  <cdr:relSizeAnchor xmlns:cdr="http://schemas.openxmlformats.org/drawingml/2006/chartDrawing">
    <cdr:from>
      <cdr:x>0.37811</cdr:x>
      <cdr:y>0.59205</cdr:y>
    </cdr:from>
    <cdr:to>
      <cdr:x>0.62189</cdr:x>
      <cdr:y>0.73121</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286983" y="2852530"/>
          <a:ext cx="2763959" cy="6704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accent2"/>
              </a:solidFill>
              <a:latin typeface="Public Sans" pitchFamily="2" charset="77"/>
            </a:rPr>
            <a:t>Drug overdose deaths over the last 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11/20/2024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11/20/2024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 your welcome page….</a:t>
            </a:r>
          </a:p>
          <a:p>
            <a:r>
              <a:rPr lang="en-US" dirty="0"/>
              <a:t>Explain who DEA is and what we do</a:t>
            </a:r>
          </a:p>
          <a:p>
            <a:r>
              <a:rPr lang="en-US" dirty="0"/>
              <a:t>Here to talk about the threat to our community from fake pills and fentanyl</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dirty="0"/>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Medical grade fentanyl is made in a clean controlled laboratory, like this one, with strict regulations and taken in hospitals or nursing homes under strict medical care.</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dirty="0"/>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aren’t talking about medical grade fentanyl.  </a:t>
            </a:r>
          </a:p>
          <a:p>
            <a:r>
              <a:rPr lang="en-US" dirty="0"/>
              <a:t>We are talking about illicit fentanyl made in places like jungles, and warehouses, and garages.</a:t>
            </a:r>
          </a:p>
          <a:p>
            <a:endParaRPr lang="en-US" dirty="0"/>
          </a:p>
          <a:p>
            <a:r>
              <a:rPr lang="en-US" dirty="0"/>
              <a:t>There is no quality control in these operations.  There is also no regard for human lives.  There is no telling how much fentanyl will end up in one pill.  </a:t>
            </a:r>
          </a:p>
          <a:p>
            <a:r>
              <a:rPr lang="en-US" dirty="0"/>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dirty="0"/>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 is actively targeting the two Mexico-based drug cartels that are responsible for most of the fentanyl being trafficked into American communities. They are the Sinaloa and Jalisco cartels and their criminal work reaches across the U.S.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115218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n-US" dirty="0"/>
              <a:t>Here is an infographic that shows you the supply chain that illicit fentanyl takes on its way to American cities and towns. It starts with precursor chemicals from China that are smuggled to Mexico. In Mexico, those chemicals are manufactured into fake pills made to look like legitimate pharmaceuticals. From there, the pills are smuggled into American communities and distributed to individuals. The final step is that the profits made from the sale of these poisons are laundered back to the drug cartels and their suppliers. </a:t>
            </a:r>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Social media sites, popular with high </a:t>
            </a:r>
            <a:r>
              <a:rPr lang="en-US" dirty="0" err="1"/>
              <a:t>schoolers</a:t>
            </a:r>
            <a:r>
              <a:rPr lang="en-US" dirty="0"/>
              <a:t> and young adults to share stories and pictures, have also become popular platforms for drug trafficking organizations who use the sites to sell their illicit drugs.</a:t>
            </a:r>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dirty="0"/>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traffickers</a:t>
            </a:r>
            <a:r>
              <a:rPr lang="en-US" baseline="0" dirty="0"/>
              <a:t> and those seeking these drugs are using a whole language of </a:t>
            </a:r>
            <a:r>
              <a:rPr lang="en-US" baseline="0" dirty="0" err="1"/>
              <a:t>emojis</a:t>
            </a:r>
            <a:r>
              <a:rPr lang="en-US" baseline="0" dirty="0"/>
              <a:t> on social media to communicate about selling and buying these drugs.</a:t>
            </a:r>
          </a:p>
          <a:p>
            <a:endParaRPr lang="en-US" baseline="0" dirty="0"/>
          </a:p>
          <a:p>
            <a:pPr defTabSz="931774">
              <a:defRPr/>
            </a:pPr>
            <a:r>
              <a:rPr lang="en-US" dirty="0">
                <a:latin typeface="Arial" panose="020B0604020202020204" pitchFamily="34" charset="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t>DEA works with social media and internet companies to provide information that will help them better understand how dangerous drug traffickers operate in their space.</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18</a:t>
            </a:fld>
            <a:endParaRPr lang="en-US" dirty="0"/>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n-US" sz="1400" dirty="0"/>
              <a:t>DEA has launched “One Pill Can Kill” awareness campaign. Please help us spread the word.</a:t>
            </a:r>
          </a:p>
          <a:p>
            <a:endParaRPr lang="en-US" sz="1400" dirty="0"/>
          </a:p>
          <a:p>
            <a:pPr defTabSz="931774">
              <a:defRPr/>
            </a:pPr>
            <a:r>
              <a:rPr lang="en-US" sz="1400" dirty="0"/>
              <a:t>Educate the general public about the dangers associated with fake pills.</a:t>
            </a:r>
          </a:p>
          <a:p>
            <a:pPr defTabSz="931774">
              <a:defRPr/>
            </a:pPr>
            <a:endParaRPr lang="en-US" sz="1400" dirty="0"/>
          </a:p>
          <a:p>
            <a:pPr defTabSz="950969">
              <a:defRPr/>
            </a:pPr>
            <a:r>
              <a:rPr lang="en-US" sz="1400" dirty="0"/>
              <a:t>Connect people with information and resources related to fake pills, fentanyl, and methamphetamine in an effort to drive down overdose deaths.</a:t>
            </a:r>
          </a:p>
          <a:p>
            <a:pPr marL="0" indent="0" defTabSz="950969">
              <a:buFont typeface="Arial" panose="020B0604020202020204" pitchFamily="34" charset="0"/>
              <a:buNone/>
              <a:defRPr/>
            </a:pPr>
            <a:endParaRPr lang="en-US" sz="1400" dirty="0"/>
          </a:p>
          <a:p>
            <a:pPr defTabSz="950969">
              <a:defRPr/>
            </a:pPr>
            <a:r>
              <a:rPr lang="en-US" sz="1400" dirty="0"/>
              <a:t>Partner with local, state and federal law enforcement, prevention and public health organizations to elevate the awareness of these dangerous and potentially deadly counterfeit pills.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dirty="0"/>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n-US" sz="1400" dirty="0"/>
              <a:t>Encourage people to only use medications as they are prescribed to them by a licensed medical provider and dispensed by a trusted pharmacy.</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n-US" sz="1400" dirty="0"/>
              <a:t>Remind people to protect themselves from diversion by securing their prescription medications and cleaning out their medicine cabinets at least twice a year.</a:t>
            </a:r>
          </a:p>
          <a:p>
            <a:pPr marL="0" indent="0" defTabSz="950969">
              <a:buFont typeface="Arial" panose="020B0604020202020204" pitchFamily="34" charset="0"/>
              <a:buNone/>
              <a:defRPr/>
            </a:pPr>
            <a:endParaRPr lang="en-US" sz="1400" dirty="0"/>
          </a:p>
          <a:p>
            <a:pPr defTabSz="950969">
              <a:defRPr/>
            </a:pPr>
            <a:r>
              <a:rPr lang="en-US" sz="1400" u="sng" dirty="0"/>
              <a:t>Key Messages</a:t>
            </a:r>
            <a:endParaRPr lang="en-US" sz="1400" dirty="0"/>
          </a:p>
          <a:p>
            <a:pPr marL="237742" indent="-237742" defTabSz="950969">
              <a:buFont typeface="+mj-lt"/>
              <a:buAutoNum type="arabicPeriod"/>
              <a:defRPr/>
            </a:pPr>
            <a:r>
              <a:rPr lang="en-US" dirty="0"/>
              <a:t>The drug overdose crisis in the United States is a clear and present public health, public safety, and national security threat.</a:t>
            </a:r>
          </a:p>
          <a:p>
            <a:pPr marL="237742" indent="-237742" defTabSz="950969">
              <a:buFont typeface="+mj-lt"/>
              <a:buAutoNum type="arabicPeriod"/>
              <a:defRPr/>
            </a:pPr>
            <a:r>
              <a:rPr lang="en-US" sz="1400" dirty="0"/>
              <a:t>One Pill Can Kill. Don’t take this warning lightly. It only takes one counterfeit pill, with a lethal dose of fentanyl, to kill you.</a:t>
            </a:r>
          </a:p>
          <a:p>
            <a:pPr marL="237742" indent="-237742" defTabSz="950969">
              <a:buFont typeface="+mj-lt"/>
              <a:buAutoNum type="arabicPeriod"/>
              <a:defRPr/>
            </a:pPr>
            <a:r>
              <a:rPr lang="en-US" sz="1400" dirty="0"/>
              <a:t>Only take medications that were prescribed to you by a trusted medical professional and dispensed by a licensed pharmacist.</a:t>
            </a:r>
          </a:p>
          <a:p>
            <a:pPr marL="237742" indent="-237742" defTabSz="950969">
              <a:buFont typeface="+mj-lt"/>
              <a:buAutoNum type="arabicPeriod"/>
              <a:defRPr/>
            </a:pPr>
            <a:r>
              <a:rPr lang="en-US" sz="1400" dirty="0"/>
              <a:t>Transnational Drug Trafficking Organizations have capitalized on the opioid epidemic and prescription drug misuse by flooding the United States with mass quantities of counterfeit prescription pills.</a:t>
            </a:r>
          </a:p>
          <a:p>
            <a:pPr marL="237742" indent="-237742" defTabSz="950969">
              <a:buFont typeface="+mj-lt"/>
              <a:buAutoNum type="arabicPeriod"/>
              <a:defRPr/>
            </a:pPr>
            <a:r>
              <a:rPr lang="en-US" sz="1400" dirty="0"/>
              <a:t>DEA will continue its mission to target the most dangerous individuals and organizations who are causing harm in our neighborhoods and communities; we are dedicated to reducing drug-related violence; and we must do our part to lower drug overdose deaths.</a:t>
            </a:r>
          </a:p>
          <a:p>
            <a:pPr marL="237742" indent="-237742" defTabSz="950969">
              <a:buFont typeface="+mj-lt"/>
              <a:buAutoNum type="arabicPeriod"/>
              <a:defRPr/>
            </a:pPr>
            <a:r>
              <a:rPr lang="en-US" sz="1400" dirty="0"/>
              <a:t>Social media sites, popular with high schoolers and young adults, to share stories and pictures have also become popular platforms for drug trafficking organizations who use the sites to sell their illicit drugs.</a:t>
            </a:r>
          </a:p>
          <a:p>
            <a:pPr marL="237742" indent="-237742" defTabSz="950969">
              <a:buFont typeface="+mj-lt"/>
              <a:buAutoNum type="arabicPeriod"/>
              <a:defRPr/>
            </a:pPr>
            <a:r>
              <a:rPr lang="en-US" sz="1400" dirty="0"/>
              <a:t>DEA works with social media and internet companies to provide information that will help them better understand how dangerous drug traffickers operate in their space.</a:t>
            </a:r>
          </a:p>
          <a:p>
            <a:pPr marL="237742" indent="-237742" defTabSz="950969">
              <a:buFont typeface="+mj-lt"/>
              <a:buAutoNum type="arabicPeriod"/>
              <a:defRPr/>
            </a:pPr>
            <a:r>
              <a:rPr lang="en-US" sz="1400" dirty="0"/>
              <a:t>The best way to affect supply is to reduce demand. One of the best ways to reduce demand is through education and awareness.</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20</a:t>
            </a:fld>
            <a:endParaRPr lang="en-US" dirty="0"/>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If you scan this QR code it will take you right to our online resources. We encourage you to help us start and continue this important conversation. It’s never too early to talk to kids about the dangers of taking a pill that was not prescribed by a doctor and dispensed by a pharmacist.  It really only takes one of these fake pills, one time, to kill.</a:t>
            </a:r>
          </a:p>
          <a:p>
            <a:endParaRPr lang="en-US" baseline="0" dirty="0"/>
          </a:p>
          <a:p>
            <a:r>
              <a:rPr lang="en-US" baseline="0" dirty="0"/>
              <a:t>Thank you.</a:t>
            </a:r>
          </a:p>
        </p:txBody>
      </p:sp>
      <p:sp>
        <p:nvSpPr>
          <p:cNvPr id="4" name="Slide Number Placeholder 3"/>
          <p:cNvSpPr>
            <a:spLocks noGrp="1"/>
          </p:cNvSpPr>
          <p:nvPr>
            <p:ph type="sldNum" sz="quarter" idx="5"/>
          </p:nvPr>
        </p:nvSpPr>
        <p:spPr/>
        <p:txBody>
          <a:bodyPr/>
          <a:lstStyle/>
          <a:p>
            <a:fld id="{B3478273-6C31-4210-875F-5930F018A88E}" type="slidenum">
              <a:rPr lang="en-US" smtClean="0"/>
              <a:t>21</a:t>
            </a:fld>
            <a:endParaRPr lang="en-US" dirty="0"/>
          </a:p>
        </p:txBody>
      </p:sp>
    </p:spTree>
    <p:extLst>
      <p:ext uri="{BB962C8B-B14F-4D97-AF65-F5344CB8AC3E}">
        <p14:creationId xmlns:p14="http://schemas.microsoft.com/office/powerpoint/2010/main" val="15569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today to talk about the drug overdose crisis.  It is one of the greatest threats to the safety, health and well-being in every community across America.   </a:t>
            </a:r>
          </a:p>
          <a:p>
            <a:endParaRPr lang="en-US" dirty="0"/>
          </a:p>
          <a:p>
            <a:r>
              <a:rPr lang="en-US" dirty="0"/>
              <a:t>DEA is doing everything it can to keep dangerous and deadly drugs out of your community, but we need your help.  We need you to be educated about the dangers of today’s drugs.  As we will discuss, some of these drugs are so lethal that experimenting with them just one time – could be deadly.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dirty="0"/>
          </a:p>
        </p:txBody>
      </p:sp>
    </p:spTree>
    <p:extLst>
      <p:ext uri="{BB962C8B-B14F-4D97-AF65-F5344CB8AC3E}">
        <p14:creationId xmlns:p14="http://schemas.microsoft.com/office/powerpoint/2010/main" val="210026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Overdose deaths</a:t>
            </a:r>
          </a:p>
          <a:p>
            <a:r>
              <a:rPr lang="en-US" dirty="0"/>
              <a:t>Majority of</a:t>
            </a:r>
            <a:r>
              <a:rPr lang="en-US" baseline="0" dirty="0"/>
              <a:t> overdose deaths are from opioids</a:t>
            </a:r>
          </a:p>
          <a:p>
            <a:r>
              <a:rPr lang="en-US" baseline="0" dirty="0"/>
              <a:t>The majority of opioid deaths are from synthetic opioids, like fentanyl</a:t>
            </a:r>
            <a:endParaRPr lang="en-US" dirty="0"/>
          </a:p>
        </p:txBody>
      </p:sp>
    </p:spTree>
    <p:extLst>
      <p:ext uri="{BB962C8B-B14F-4D97-AF65-F5344CB8AC3E}">
        <p14:creationId xmlns:p14="http://schemas.microsoft.com/office/powerpoint/2010/main" val="342263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calendar year 2023, DEA seized more than 77 million fentanyl pills and nearly 12,000 pounds of fentanyl powder. This is the most fentanyl seized by DEA in a single year. It amounts to more than 386 million deadly doses of fentanyl—enough to kill every American.</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approximately 2 milligrams of Fentanyl and considered to be a lethal dose of fentanyl. </a:t>
            </a:r>
          </a:p>
          <a:p>
            <a:endParaRPr lang="en-US" dirty="0"/>
          </a:p>
          <a:p>
            <a:pPr defTabSz="931774">
              <a:defRPr/>
            </a:pPr>
            <a:r>
              <a:rPr lang="en-US" baseline="0" dirty="0"/>
              <a:t>Fentanyl is 50 times more potent than heroin and 100 times more potent than morphine.  </a:t>
            </a:r>
          </a:p>
          <a:p>
            <a:endParaRPr lang="en-US" dirty="0"/>
          </a:p>
          <a:p>
            <a:pPr defTabSz="931774">
              <a:defRPr/>
            </a:pPr>
            <a:r>
              <a:rPr lang="en-US" baseline="0" dirty="0"/>
              <a:t>The fentanyl driving this crisis isn’t just sold in fake pills.  Dealers are mixing fentanyl with other illicit drugs to make their product go further and increase their profits.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dirty="0"/>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September 2021, DEA took the unusual step of issuing a Public Safety Alert to warn the American public about the alarming increase in lethality and availability of fake prescription pills containing fentanyl and methamphetamine.</a:t>
            </a:r>
          </a:p>
          <a:p>
            <a:endParaRPr lang="en-US" b="0" dirty="0"/>
          </a:p>
          <a:p>
            <a:r>
              <a:rPr lang="en-US" b="0" dirty="0"/>
              <a:t>DEA does not issue Public Safety Alerts often.  As a matter of fact, prior to this alert the last one issued was over six years ago and it was to call attention to the dangers associated with fentanyl when it was first emerging as a dangerous and deadly threat.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dirty="0"/>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common fake pills are made to look like prescription opioids such as oxycodone, hydrocodone (Vicodin), alprazolam (Xanax) and stimulants like amphetamines such as Adderall.</a:t>
            </a:r>
          </a:p>
          <a:p>
            <a:endParaRPr lang="en-US" dirty="0"/>
          </a:p>
          <a:p>
            <a:r>
              <a:rPr lang="en-US" dirty="0"/>
              <a:t>Fake prescription pills are widely accessible and often sold on social media and e-commerce platforms, making them available to anyone with a smartphone.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dirty="0"/>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n-US" b="1" dirty="0">
                <a:solidFill>
                  <a:srgbClr val="FF0000"/>
                </a:solidFill>
              </a:rPr>
              <a:t>Let me ask you, which of these pills do you think is real?  And which is the fake?</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How about this picture?</a:t>
            </a:r>
          </a:p>
          <a:p>
            <a:endParaRPr lang="en-US" b="1" baseline="0" dirty="0">
              <a:solidFill>
                <a:srgbClr val="FF0000"/>
              </a:solidFill>
            </a:endParaRPr>
          </a:p>
          <a:p>
            <a:r>
              <a:rPr lang="en-US" b="1" baseline="0" dirty="0">
                <a:solidFill>
                  <a:srgbClr val="FF0000"/>
                </a:solidFill>
              </a:rPr>
              <a:t>Xanax</a:t>
            </a:r>
          </a:p>
          <a:p>
            <a:r>
              <a:rPr lang="en-US" b="1" baseline="0" dirty="0">
                <a:solidFill>
                  <a:srgbClr val="FF0000"/>
                </a:solidFill>
              </a:rPr>
              <a:t>Real – top</a:t>
            </a:r>
          </a:p>
          <a:p>
            <a:r>
              <a:rPr lang="en-US" b="1" baseline="0" dirty="0">
                <a:solidFill>
                  <a:srgbClr val="FF0000"/>
                </a:solidFill>
              </a:rPr>
              <a:t>Fake - Bottom</a:t>
            </a:r>
          </a:p>
          <a:p>
            <a:endParaRPr lang="en-US" dirty="0"/>
          </a:p>
          <a:p>
            <a:r>
              <a:rPr lang="en-US" dirty="0"/>
              <a:t>The fact of the matter is, fake pills appear nearly identical to legitimate prescription medications.</a:t>
            </a:r>
          </a:p>
          <a:p>
            <a:endParaRPr lang="en-US" dirty="0"/>
          </a:p>
          <a:p>
            <a:r>
              <a:rPr lang="en-US" dirty="0"/>
              <a:t>If you did not get a pill from a licensed physician or pharmacist there is no way of telling whether a pill is legitimate or fake.  Even that pill your friend gives you for your headache or back pain – there is no way to tell whether they contain fentanyl or methamphetamine.  Even if someone tells you it is Oxycodone, Vicodin or Adderall you can’t trust them, unless it came from a pharmacist.  </a:t>
            </a:r>
          </a:p>
          <a:p>
            <a:endParaRPr lang="en-US" dirty="0"/>
          </a:p>
          <a:p>
            <a:r>
              <a:rPr lang="en-US" dirty="0"/>
              <a:t>Expect it to be fake – drug traffickers are preying on our dependence on pills and will market certain products as legitimate medications when they contain none of the active ingredients of those medications.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dirty="0"/>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252226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3294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6.wdp"/><Relationship Id="rId3" Type="http://schemas.openxmlformats.org/officeDocument/2006/relationships/image" Target="../media/image56.png"/><Relationship Id="rId7" Type="http://schemas.microsoft.com/office/2007/relationships/hdphoto" Target="../media/hdphoto5.wdp"/><Relationship Id="rId12" Type="http://schemas.openxmlformats.org/officeDocument/2006/relationships/image" Target="../media/image63.png"/><Relationship Id="rId2" Type="http://schemas.openxmlformats.org/officeDocument/2006/relationships/notesSlide" Target="../notesSlides/notesSlide13.xml"/><Relationship Id="rId16" Type="http://schemas.openxmlformats.org/officeDocument/2006/relationships/image" Target="../media/image66.png"/><Relationship Id="rId1" Type="http://schemas.openxmlformats.org/officeDocument/2006/relationships/slideLayout" Target="../slideLayouts/slideLayout41.xml"/><Relationship Id="rId6" Type="http://schemas.openxmlformats.org/officeDocument/2006/relationships/image" Target="../media/image58.png"/><Relationship Id="rId11" Type="http://schemas.openxmlformats.org/officeDocument/2006/relationships/image" Target="../media/image62.sv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61.png"/><Relationship Id="rId4" Type="http://schemas.microsoft.com/office/2007/relationships/hdphoto" Target="../media/hdphoto4.wdp"/><Relationship Id="rId9" Type="http://schemas.openxmlformats.org/officeDocument/2006/relationships/image" Target="../media/image60.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a:t>
            </a:r>
            <a:r>
              <a:rPr lang="en-US" sz="3200" dirty="0">
                <a:latin typeface="Public Sans" pitchFamily="2" charset="77"/>
              </a:rPr>
              <a:t>Xanax</a:t>
            </a:r>
            <a:endParaRPr lang="en-US" sz="3200" dirty="0">
              <a:latin typeface="Public Sans" pitchFamily="2" charset="77"/>
              <a:ea typeface="Karla"/>
              <a:cs typeface="Karla"/>
              <a:sym typeface="Karla"/>
            </a:endParaRP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Xanax</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Medical grade fentanyl laboratory</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Illicit fentanyl laboratory</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503933-B961-E08D-8288-1A6774C4B996}"/>
              </a:ext>
            </a:extLst>
          </p:cNvPr>
          <p:cNvSpPr txBox="1"/>
          <p:nvPr/>
        </p:nvSpPr>
        <p:spPr>
          <a:xfrm>
            <a:off x="2443885" y="1175547"/>
            <a:ext cx="7304228" cy="1200329"/>
          </a:xfrm>
          <a:prstGeom prst="rect">
            <a:avLst/>
          </a:prstGeom>
          <a:noFill/>
        </p:spPr>
        <p:txBody>
          <a:bodyPr wrap="square" rtlCol="0">
            <a:spAutoFit/>
          </a:bodyPr>
          <a:lstStyle/>
          <a:p>
            <a:r>
              <a:rPr lang="en-US" sz="2400" dirty="0"/>
              <a:t>DEA reveals that </a:t>
            </a:r>
            <a:r>
              <a:rPr lang="en-US" sz="2400" b="1" dirty="0">
                <a:solidFill>
                  <a:srgbClr val="FF0000"/>
                </a:solidFill>
              </a:rPr>
              <a:t>five out of every ten fake pills contain at least 2mg</a:t>
            </a:r>
            <a:r>
              <a:rPr lang="en-US" sz="2400" dirty="0">
                <a:solidFill>
                  <a:srgbClr val="FF0000"/>
                </a:solidFill>
              </a:rPr>
              <a:t> </a:t>
            </a:r>
            <a:r>
              <a:rPr lang="en-US" sz="2400" b="1" dirty="0">
                <a:solidFill>
                  <a:srgbClr val="FF0000"/>
                </a:solidFill>
              </a:rPr>
              <a:t>of fentanyl </a:t>
            </a:r>
            <a:r>
              <a:rPr lang="en-US" sz="2400" dirty="0"/>
              <a:t>– what is considered a lethal dose</a:t>
            </a:r>
          </a:p>
        </p:txBody>
      </p:sp>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892522"/>
          </a:xfrm>
          <a:prstGeom prst="rect">
            <a:avLst/>
          </a:prstGeom>
          <a:noFill/>
          <a:ln>
            <a:noFill/>
          </a:ln>
        </p:spPr>
        <p:txBody>
          <a:bodyPr spcFirstLastPara="1" wrap="square" lIns="0" tIns="91425" rIns="182875" bIns="91425" anchor="t" anchorCtr="0">
            <a:spAutoFit/>
          </a:bodyPr>
          <a:lstStyle/>
          <a:p>
            <a:pPr marL="0" lvl="0" indent="0" algn="r" rtl="0">
              <a:lnSpc>
                <a:spcPct val="115000"/>
              </a:lnSpc>
              <a:spcBef>
                <a:spcPts val="0"/>
              </a:spcBef>
              <a:spcAft>
                <a:spcPts val="0"/>
              </a:spcAft>
              <a:buNone/>
            </a:pPr>
            <a:r>
              <a:rPr lang="en" sz="2000" b="1" dirty="0">
                <a:solidFill>
                  <a:srgbClr val="134F5C"/>
                </a:solidFill>
              </a:rPr>
              <a:t>LETHAL DOSES OF FENTANYL FOUND IN FAKE PILLS</a:t>
            </a:r>
            <a:endParaRPr sz="2000" b="1" dirty="0">
              <a:solidFill>
                <a:srgbClr val="134F5C"/>
              </a:solidFill>
            </a:endParaRPr>
          </a:p>
        </p:txBody>
      </p:sp>
      <p:pic>
        <p:nvPicPr>
          <p:cNvPr id="5" name="Picture 4">
            <a:extLst>
              <a:ext uri="{FF2B5EF4-FFF2-40B4-BE49-F238E27FC236}">
                <a16:creationId xmlns:a16="http://schemas.microsoft.com/office/drawing/2014/main" id="{1514C359-023E-458E-B169-84AA7631D97D}"/>
              </a:ext>
            </a:extLst>
          </p:cNvPr>
          <p:cNvPicPr>
            <a:picLocks noChangeAspect="1"/>
          </p:cNvPicPr>
          <p:nvPr/>
        </p:nvPicPr>
        <p:blipFill>
          <a:blip r:embed="rId2"/>
          <a:stretch>
            <a:fillRect/>
          </a:stretch>
        </p:blipFill>
        <p:spPr>
          <a:xfrm>
            <a:off x="2443885" y="2465343"/>
            <a:ext cx="7304228" cy="4109632"/>
          </a:xfrm>
          <a:prstGeom prst="rect">
            <a:avLst/>
          </a:prstGeom>
        </p:spPr>
      </p:pic>
    </p:spTree>
    <p:extLst>
      <p:ext uri="{BB962C8B-B14F-4D97-AF65-F5344CB8AC3E}">
        <p14:creationId xmlns:p14="http://schemas.microsoft.com/office/powerpoint/2010/main" val="684676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1344944"/>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6032" marR="0" lvl="0" indent="0" algn="l" defTabSz="91440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n-US" sz="3177" b="1"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The Sinaloa and Jalisco</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 Cartels are the criminal organizations </a:t>
            </a:r>
            <a:r>
              <a:rPr kumimoji="0" lang="en-US" sz="3177" b="0" i="0" u="none" strike="noStrike" kern="0" cap="none" spc="0" normalizeH="0" baseline="0" noProof="0" dirty="0" err="1">
                <a:ln>
                  <a:noFill/>
                </a:ln>
                <a:solidFill>
                  <a:srgbClr val="082A4E"/>
                </a:solidFill>
                <a:effectLst/>
                <a:uLnTx/>
                <a:uFillTx/>
                <a:latin typeface="Arial" panose="020B0604020202020204" pitchFamily="34" charset="0"/>
                <a:cs typeface="Arial" panose="020B0604020202020204" pitchFamily="34" charset="0"/>
                <a:sym typeface="Arial"/>
              </a:rPr>
              <a:t>primaril</a:t>
            </a:r>
            <a:r>
              <a:rPr lang="en-US" sz="3177" b="0" dirty="0">
                <a:solidFill>
                  <a:srgbClr val="082A4E"/>
                </a:solidFill>
              </a:rPr>
              <a:t>y </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responsible for the fentanyl killing Americans</a:t>
            </a:r>
          </a:p>
        </p:txBody>
      </p:sp>
    </p:spTree>
    <p:extLst>
      <p:ext uri="{BB962C8B-B14F-4D97-AF65-F5344CB8AC3E}">
        <p14:creationId xmlns:p14="http://schemas.microsoft.com/office/powerpoint/2010/main" val="3171954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7848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Source precursor chemicals from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Manufacture fentanyl into powder and pills at clandestine labs in Mexico</a:t>
            </a: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488740" y="377155"/>
            <a:ext cx="6686786" cy="461635"/>
          </a:xfrm>
          <a:prstGeom prst="rect">
            <a:avLst/>
          </a:prstGeom>
          <a:noFill/>
          <a:ln>
            <a:noFill/>
          </a:ln>
        </p:spPr>
        <p:txBody>
          <a:bodyPr spcFirstLastPara="1" wrap="square" lIns="0" tIns="91425" rIns="182875" bIns="91425" anchor="t" anchorCtr="0">
            <a:spAutoFit/>
          </a:bodyPr>
          <a:lstStyle/>
          <a:p>
            <a:r>
              <a:rPr kumimoji="0" lang="en-US" sz="1800" b="1" i="0" u="none" strike="noStrike" kern="0" cap="none" spc="0" normalizeH="0" baseline="0" noProof="0" dirty="0">
                <a:ln>
                  <a:noFill/>
                </a:ln>
                <a:solidFill>
                  <a:srgbClr val="002060"/>
                </a:solidFill>
                <a:effectLst/>
                <a:uLnTx/>
                <a:uFillTx/>
                <a:sym typeface="Arial"/>
              </a:rPr>
              <a:t>GLOBAL FENTANYL SUPPLY CHAIN</a:t>
            </a:r>
            <a:endParaRPr lang="en-US" sz="1800" dirty="0">
              <a:solidFill>
                <a:srgbClr val="002060"/>
              </a:solidFill>
            </a:endParaRP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Smuggle fentanyl into the United States via land, sea, air, and underground</a:t>
            </a: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7081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Distribute fentanyl through local criminal groups and individuals on the street and through social media</a:t>
            </a: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01566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Launder drug profits through cash, goods, and cryptocurrency</a:t>
            </a: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29E34-4B8A-4020-8C57-FA23D4C4F30C}"/>
              </a:ext>
            </a:extLst>
          </p:cNvPr>
          <p:cNvPicPr>
            <a:picLocks noChangeAspect="1"/>
          </p:cNvPicPr>
          <p:nvPr/>
        </p:nvPicPr>
        <p:blipFill rotWithShape="1">
          <a:blip r:embed="rId2"/>
          <a:srcRect l="27917" t="22460" b="11546"/>
          <a:stretch/>
        </p:blipFill>
        <p:spPr>
          <a:xfrm>
            <a:off x="2879971" y="1944204"/>
            <a:ext cx="9840460" cy="4894163"/>
          </a:xfrm>
          <a:prstGeom prst="rect">
            <a:avLst/>
          </a:prstGeom>
        </p:spPr>
      </p:pic>
      <p:sp>
        <p:nvSpPr>
          <p:cNvPr id="5" name="Google Shape;241;p33">
            <a:extLst>
              <a:ext uri="{FF2B5EF4-FFF2-40B4-BE49-F238E27FC236}">
                <a16:creationId xmlns:a16="http://schemas.microsoft.com/office/drawing/2014/main" id="{8BC50E27-6F55-49E9-9081-7B0CF5CAE82A}"/>
              </a:ext>
            </a:extLst>
          </p:cNvPr>
          <p:cNvSpPr txBox="1"/>
          <p:nvPr/>
        </p:nvSpPr>
        <p:spPr>
          <a:xfrm>
            <a:off x="4343401" y="283025"/>
            <a:ext cx="7431502" cy="538579"/>
          </a:xfrm>
          <a:prstGeom prst="rect">
            <a:avLst/>
          </a:prstGeom>
          <a:noFill/>
          <a:ln>
            <a:noFill/>
          </a:ln>
        </p:spPr>
        <p:txBody>
          <a:bodyPr spcFirstLastPara="1" wrap="square" lIns="0" tIns="91425" rIns="182875" bIns="91425" anchor="t" anchorCtr="0">
            <a:spAutoFit/>
          </a:bodyPr>
          <a:lstStyle/>
          <a:p>
            <a:pPr marL="0" lvl="0" indent="0" algn="r" rtl="0">
              <a:lnSpc>
                <a:spcPct val="115000"/>
              </a:lnSpc>
              <a:spcBef>
                <a:spcPts val="0"/>
              </a:spcBef>
              <a:spcAft>
                <a:spcPts val="0"/>
              </a:spcAft>
              <a:buNone/>
            </a:pPr>
            <a:r>
              <a:rPr lang="en-US" sz="2000" b="1" dirty="0">
                <a:solidFill>
                  <a:srgbClr val="134F5C"/>
                </a:solidFill>
              </a:rPr>
              <a:t>XYLAZINE AND FENTANYL</a:t>
            </a:r>
            <a:endParaRPr sz="2000" b="1" dirty="0">
              <a:solidFill>
                <a:srgbClr val="134F5C"/>
              </a:solidFill>
            </a:endParaRPr>
          </a:p>
        </p:txBody>
      </p:sp>
      <p:sp>
        <p:nvSpPr>
          <p:cNvPr id="6" name="Google Shape;238;p33">
            <a:extLst>
              <a:ext uri="{FF2B5EF4-FFF2-40B4-BE49-F238E27FC236}">
                <a16:creationId xmlns:a16="http://schemas.microsoft.com/office/drawing/2014/main" id="{1A8CBCF4-DD0C-487E-BBDB-C4D47907138A}"/>
              </a:ext>
            </a:extLst>
          </p:cNvPr>
          <p:cNvSpPr/>
          <p:nvPr/>
        </p:nvSpPr>
        <p:spPr>
          <a:xfrm>
            <a:off x="400663" y="658657"/>
            <a:ext cx="11740096" cy="1094477"/>
          </a:xfrm>
          <a:prstGeom prst="roundRect">
            <a:avLst>
              <a:gd name="adj" fmla="val 50000"/>
            </a:avLst>
          </a:prstGeom>
          <a:noFill/>
          <a:ln>
            <a:noFill/>
          </a:ln>
        </p:spPr>
        <p:txBody>
          <a:bodyPr spcFirstLastPara="1" wrap="square" lIns="0" tIns="91425" rIns="0" bIns="91425" anchor="ctr" anchorCtr="0">
            <a:noAutofit/>
          </a:bodyPr>
          <a:lstStyle/>
          <a:p>
            <a:pPr lvl="0"/>
            <a:r>
              <a:rPr lang="en-US" sz="2000" b="1" dirty="0"/>
              <a:t>As of December 2023, the DEA Labs determined:</a:t>
            </a:r>
          </a:p>
          <a:p>
            <a:pPr lvl="0"/>
            <a:endParaRPr lang="en-US" sz="2000" b="1" dirty="0"/>
          </a:p>
          <a:p>
            <a:pPr lvl="1"/>
            <a:r>
              <a:rPr lang="en-US" sz="2000" b="1" dirty="0"/>
              <a:t>					5.2% of fentanyl tablets adulterated with xylazine</a:t>
            </a:r>
          </a:p>
          <a:p>
            <a:pPr lvl="1"/>
            <a:r>
              <a:rPr lang="en-US" sz="2000" b="1" dirty="0"/>
              <a:t> 					27.4% of powdered fentanyl adulterated with xylazine</a:t>
            </a:r>
          </a:p>
        </p:txBody>
      </p:sp>
      <p:pic>
        <p:nvPicPr>
          <p:cNvPr id="8" name="Picture 7">
            <a:extLst>
              <a:ext uri="{FF2B5EF4-FFF2-40B4-BE49-F238E27FC236}">
                <a16:creationId xmlns:a16="http://schemas.microsoft.com/office/drawing/2014/main" id="{0C795A22-51B0-4964-975B-8031E832DCFA}"/>
              </a:ext>
            </a:extLst>
          </p:cNvPr>
          <p:cNvPicPr>
            <a:picLocks noChangeAspect="1"/>
          </p:cNvPicPr>
          <p:nvPr/>
        </p:nvPicPr>
        <p:blipFill rotWithShape="1">
          <a:blip r:embed="rId2"/>
          <a:srcRect r="73228" b="61906"/>
          <a:stretch/>
        </p:blipFill>
        <p:spPr>
          <a:xfrm>
            <a:off x="199907" y="1944204"/>
            <a:ext cx="2680064" cy="2071558"/>
          </a:xfrm>
          <a:prstGeom prst="rect">
            <a:avLst/>
          </a:prstGeom>
        </p:spPr>
      </p:pic>
      <p:pic>
        <p:nvPicPr>
          <p:cNvPr id="10" name="Picture 9">
            <a:extLst>
              <a:ext uri="{FF2B5EF4-FFF2-40B4-BE49-F238E27FC236}">
                <a16:creationId xmlns:a16="http://schemas.microsoft.com/office/drawing/2014/main" id="{20031A8D-7472-4DF5-9730-484357BAD29F}"/>
              </a:ext>
            </a:extLst>
          </p:cNvPr>
          <p:cNvPicPr>
            <a:picLocks noChangeAspect="1"/>
          </p:cNvPicPr>
          <p:nvPr/>
        </p:nvPicPr>
        <p:blipFill rotWithShape="1">
          <a:blip r:embed="rId2"/>
          <a:srcRect l="20632" t="64082" r="73228" b="20459"/>
          <a:stretch/>
        </p:blipFill>
        <p:spPr>
          <a:xfrm>
            <a:off x="3006790" y="4982668"/>
            <a:ext cx="614659" cy="840658"/>
          </a:xfrm>
          <a:prstGeom prst="rect">
            <a:avLst/>
          </a:prstGeom>
        </p:spPr>
      </p:pic>
      <p:pic>
        <p:nvPicPr>
          <p:cNvPr id="12" name="Picture 11">
            <a:extLst>
              <a:ext uri="{FF2B5EF4-FFF2-40B4-BE49-F238E27FC236}">
                <a16:creationId xmlns:a16="http://schemas.microsoft.com/office/drawing/2014/main" id="{875B00F4-E959-462F-BAE3-42D2E6B6D6F4}"/>
              </a:ext>
            </a:extLst>
          </p:cNvPr>
          <p:cNvPicPr>
            <a:picLocks noChangeAspect="1"/>
          </p:cNvPicPr>
          <p:nvPr/>
        </p:nvPicPr>
        <p:blipFill rotWithShape="1">
          <a:blip r:embed="rId2"/>
          <a:srcRect l="82953" t="93528"/>
          <a:stretch/>
        </p:blipFill>
        <p:spPr>
          <a:xfrm>
            <a:off x="9475587" y="5521711"/>
            <a:ext cx="1706527" cy="351935"/>
          </a:xfrm>
          <a:prstGeom prst="rect">
            <a:avLst/>
          </a:prstGeom>
        </p:spPr>
      </p:pic>
    </p:spTree>
    <p:extLst>
      <p:ext uri="{BB962C8B-B14F-4D97-AF65-F5344CB8AC3E}">
        <p14:creationId xmlns:p14="http://schemas.microsoft.com/office/powerpoint/2010/main" val="135882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4" y="307096"/>
            <a:ext cx="8228641" cy="4623857"/>
          </a:xfrm>
          <a:prstGeom prst="rect">
            <a:avLst/>
          </a:prstGeom>
        </p:spPr>
      </p:pic>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n-US" sz="3200" dirty="0">
                <a:latin typeface="Merriweather" panose="020B0604020202020204" charset="0"/>
                <a:ea typeface="Gadugi" panose="020B0502040204020203" pitchFamily="34" charset="0"/>
                <a:cs typeface="Calibri" panose="020F0502020204030204" pitchFamily="34" charset="0"/>
              </a:rPr>
              <a:t>Additional Threat: Access</a:t>
            </a:r>
            <a:endParaRPr lang="en-US" sz="3200" dirty="0"/>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n-US" sz="2000" dirty="0">
                <a:solidFill>
                  <a:srgbClr val="000000"/>
                </a:solidFill>
                <a:latin typeface="Arial" panose="020B0604020202020204" pitchFamily="34" charset="0"/>
                <a:ea typeface="Arial Unicode MS" panose="020B0604020202020204" pitchFamily="34" charset="-128"/>
              </a:rPr>
              <a:t>Fake Rx pills are easily accessible &amp; often sold on social media &amp; </a:t>
            </a:r>
            <a:br>
              <a:rPr lang="en-US" sz="2000" dirty="0">
                <a:solidFill>
                  <a:srgbClr val="000000"/>
                </a:solidFill>
                <a:latin typeface="Arial" panose="020B0604020202020204" pitchFamily="34" charset="0"/>
                <a:ea typeface="Arial Unicode MS" panose="020B0604020202020204" pitchFamily="34" charset="-128"/>
              </a:rPr>
            </a:br>
            <a:r>
              <a:rPr lang="en-US" sz="2000" dirty="0">
                <a:solidFill>
                  <a:srgbClr val="000000"/>
                </a:solidFill>
                <a:latin typeface="Arial" panose="020B0604020202020204" pitchFamily="34" charset="0"/>
                <a:ea typeface="Arial Unicode MS" panose="020B0604020202020204" pitchFamily="34" charset="-128"/>
              </a:rPr>
              <a:t>e-commerce platforms; available to anyone with a smartphone.</a:t>
            </a:r>
            <a:endParaRPr lang="en-US" sz="2000" dirty="0"/>
          </a:p>
        </p:txBody>
      </p:sp>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32241BAF-F51B-3549-AA77-E8FAE3D16F9C}"/>
              </a:ext>
            </a:extLst>
          </p:cNvPr>
          <p:cNvPicPr>
            <a:picLocks noChangeAspect="1"/>
          </p:cNvPicPr>
          <p:nvPr/>
        </p:nvPicPr>
        <p:blipFill>
          <a:blip r:embed="rId3"/>
          <a:stretch>
            <a:fillRect/>
          </a:stretch>
        </p:blipFill>
        <p:spPr>
          <a:xfrm>
            <a:off x="2402114" y="240267"/>
            <a:ext cx="9789886"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n-US" sz="3200" dirty="0">
                <a:solidFill>
                  <a:schemeClr val="tx1"/>
                </a:solidFill>
                <a:latin typeface="Merriweather" panose="020B0604020202020204" charset="0"/>
                <a:ea typeface="Gadugi" panose="020B0502040204020203" pitchFamily="34" charset="0"/>
                <a:cs typeface="Calibri" panose="020F0502020204030204" pitchFamily="34" charset="0"/>
              </a:rPr>
              <a:t>Additional Threat: Access</a:t>
            </a:r>
            <a:endParaRPr lang="en-US" sz="3200" dirty="0">
              <a:solidFill>
                <a:schemeClr val="tx1"/>
              </a:solidFill>
            </a:endParaRP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n-US" sz="2000" dirty="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endParaRPr lang="en-US" sz="2000" dirty="0">
              <a:cs typeface="Arial" panose="020B0604020202020204" pitchFamily="34" charset="0"/>
            </a:endParaRP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2262451"/>
            <a:ext cx="2895600" cy="830997"/>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ea typeface="Gadugi" panose="020B0502040204020203" pitchFamily="34" charset="0"/>
                <a:cs typeface="Calibri" panose="020F0502020204030204" pitchFamily="34" charset="0"/>
              </a:rPr>
              <a:t>Popular Emoji </a:t>
            </a:r>
          </a:p>
          <a:p>
            <a:r>
              <a:rPr lang="en-US" sz="2400" dirty="0">
                <a:solidFill>
                  <a:schemeClr val="bg1"/>
                </a:solidFill>
                <a:latin typeface="Public Sans" pitchFamily="2" charset="77"/>
                <a:ea typeface="Gadugi" panose="020B0502040204020203" pitchFamily="34" charset="0"/>
                <a:cs typeface="Calibri" panose="020F0502020204030204" pitchFamily="34" charset="0"/>
              </a:rPr>
              <a:t>Drug Codes</a:t>
            </a:r>
            <a:endParaRPr lang="en-US" sz="2400" dirty="0">
              <a:solidFill>
                <a:schemeClr val="bg1"/>
              </a:solidFill>
              <a:latin typeface="Public Sans" pitchFamily="2" charset="77"/>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n-US" sz="4800" dirty="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We Need Your Help</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n-US" sz="4400" dirty="0"/>
              <a:t>The </a:t>
            </a:r>
            <a:r>
              <a:rPr lang="en-US" sz="4400" b="1" dirty="0"/>
              <a:t>drug overdose crisis </a:t>
            </a:r>
            <a:r>
              <a:rPr lang="en-US" sz="4400" dirty="0"/>
              <a:t>is a clear and present </a:t>
            </a:r>
            <a:r>
              <a:rPr lang="en-US" sz="4400" b="1" dirty="0">
                <a:solidFill>
                  <a:srgbClr val="C00000"/>
                </a:solidFill>
              </a:rPr>
              <a:t>public safety</a:t>
            </a:r>
            <a:r>
              <a:rPr lang="en-US" sz="4400" dirty="0">
                <a:solidFill>
                  <a:srgbClr val="C00000"/>
                </a:solidFill>
              </a:rPr>
              <a:t>, </a:t>
            </a:r>
            <a:r>
              <a:rPr lang="en-US" sz="4400" b="1" dirty="0">
                <a:solidFill>
                  <a:srgbClr val="C00000"/>
                </a:solidFill>
              </a:rPr>
              <a:t>public health</a:t>
            </a:r>
            <a:r>
              <a:rPr lang="en-US" sz="4400" dirty="0">
                <a:solidFill>
                  <a:srgbClr val="C00000"/>
                </a:solidFill>
              </a:rPr>
              <a:t>, and </a:t>
            </a:r>
            <a:r>
              <a:rPr lang="en-US" sz="4400" b="1" dirty="0">
                <a:solidFill>
                  <a:srgbClr val="C00000"/>
                </a:solidFill>
              </a:rPr>
              <a:t>national security threat</a:t>
            </a:r>
            <a:r>
              <a:rPr lang="en-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n-US" sz="3200" dirty="0">
                <a:solidFill>
                  <a:schemeClr val="accent1"/>
                </a:solidFill>
                <a:latin typeface="Merriweather" panose="020B0604020202020204" charset="0"/>
                <a:cs typeface="Calibri" panose="020F0502020204030204" pitchFamily="34" charset="0"/>
              </a:rPr>
              <a:t>Awareness Campaign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n-US" sz="3200" b="1" dirty="0">
                <a:solidFill>
                  <a:schemeClr val="accent2"/>
                </a:solidFill>
              </a:rPr>
              <a:t>Know the dangers and accessibility of deadly </a:t>
            </a:r>
            <a:br>
              <a:rPr lang="en-US" sz="3200" b="1" dirty="0">
                <a:solidFill>
                  <a:schemeClr val="accent2"/>
                </a:solidFill>
              </a:rPr>
            </a:br>
            <a:r>
              <a:rPr lang="en-US" sz="3200" b="1" dirty="0">
                <a:solidFill>
                  <a:schemeClr val="accent2"/>
                </a:solidFill>
              </a:rPr>
              <a:t>drugs online. </a:t>
            </a:r>
            <a:endParaRPr lang="en-US" sz="3200" dirty="0">
              <a:solidFill>
                <a:schemeClr val="accent2"/>
              </a:solidFill>
            </a:endParaRPr>
          </a:p>
          <a:p>
            <a:r>
              <a:rPr lang="en-US" sz="2400" dirty="0">
                <a:solidFill>
                  <a:schemeClr val="accent1"/>
                </a:solidFill>
              </a:rPr>
              <a:t>Never take medicine that wasn’t prescribed to you by your own doctor. </a:t>
            </a:r>
          </a:p>
          <a:p>
            <a:r>
              <a:rPr lang="en-US" sz="2400" dirty="0">
                <a:solidFill>
                  <a:schemeClr val="accent1"/>
                </a:solidFill>
              </a:rPr>
              <a:t>Talk to your family and friends about the danger of buying drugs online.</a:t>
            </a:r>
          </a:p>
          <a:p>
            <a:r>
              <a:rPr lang="en-US" sz="2400" dirty="0">
                <a:solidFill>
                  <a:schemeClr val="accent1"/>
                </a:solidFill>
              </a:rPr>
              <a:t>Spread the word that </a:t>
            </a:r>
            <a:r>
              <a:rPr lang="en-US" sz="2400" b="1" dirty="0">
                <a:solidFill>
                  <a:schemeClr val="accent1"/>
                </a:solidFill>
              </a:rPr>
              <a:t>One Pill Can Kill</a:t>
            </a:r>
            <a:r>
              <a:rPr lang="en-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n-US" sz="2400" b="1" dirty="0">
                <a:latin typeface="Public Sans" pitchFamily="2" charset="77"/>
              </a:rPr>
              <a:t>www.dea.gov/onepill</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sign, gauge&#10;&#10;Description automatically generated">
            <a:extLst>
              <a:ext uri="{FF2B5EF4-FFF2-40B4-BE49-F238E27FC236}">
                <a16:creationId xmlns:a16="http://schemas.microsoft.com/office/drawing/2014/main" id="{3E69FD6B-B82F-FF45-ACD9-F069E0C2780B}"/>
              </a:ext>
            </a:extLst>
          </p:cNvPr>
          <p:cNvPicPr>
            <a:picLocks noChangeAspect="1"/>
          </p:cNvPicPr>
          <p:nvPr/>
        </p:nvPicPr>
        <p:blipFill>
          <a:blip r:embed="rId4"/>
          <a:stretch>
            <a:fillRect/>
          </a:stretch>
        </p:blipFill>
        <p:spPr>
          <a:xfrm>
            <a:off x="3860800" y="2306320"/>
            <a:ext cx="4666593" cy="2631440"/>
          </a:xfrm>
          <a:prstGeom prst="rect">
            <a:avLst/>
          </a:prstGeom>
        </p:spPr>
      </p:pic>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n-US" sz="2400" b="1" dirty="0">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0AC49664-9E7A-4FAD-B866-F8D684DDC4DA}"/>
              </a:ext>
            </a:extLst>
          </p:cNvPr>
          <p:cNvPicPr>
            <a:picLocks noChangeAspect="1"/>
          </p:cNvPicPr>
          <p:nvPr/>
        </p:nvPicPr>
        <p:blipFill>
          <a:blip r:embed="rId5"/>
          <a:stretch>
            <a:fillRect/>
          </a:stretch>
        </p:blipFill>
        <p:spPr>
          <a:xfrm>
            <a:off x="9059912" y="2489200"/>
            <a:ext cx="2132277" cy="2631440"/>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1938992"/>
          </a:xfrm>
          <a:prstGeom prst="rect">
            <a:avLst/>
          </a:prstGeom>
        </p:spPr>
        <p:txBody>
          <a:bodyPr wrap="square">
            <a:spAutoFit/>
          </a:bodyPr>
          <a:lstStyle/>
          <a:p>
            <a:pPr lvl="1" algn="ctr"/>
            <a:r>
              <a:rPr lang="en-US" sz="4000" b="1" dirty="0">
                <a:solidFill>
                  <a:srgbClr val="C00000"/>
                </a:solidFill>
                <a:latin typeface="+mn-lt"/>
                <a:cs typeface="Calibri" panose="020F0502020204030204" pitchFamily="34" charset="0"/>
              </a:rPr>
              <a:t>On average, 265 people </a:t>
            </a:r>
          </a:p>
          <a:p>
            <a:pPr lvl="1" algn="ctr"/>
            <a:r>
              <a:rPr lang="en-US" sz="4000" b="1" dirty="0">
                <a:solidFill>
                  <a:srgbClr val="C00000"/>
                </a:solidFill>
                <a:latin typeface="+mn-lt"/>
                <a:cs typeface="Calibri" panose="020F0502020204030204" pitchFamily="34" charset="0"/>
              </a:rPr>
              <a:t>die of a drug overdose </a:t>
            </a:r>
          </a:p>
          <a:p>
            <a:pPr lvl="1" algn="ctr"/>
            <a:r>
              <a:rPr lang="en-US" sz="4000" b="1" dirty="0">
                <a:solidFill>
                  <a:srgbClr val="C00000"/>
                </a:solidFill>
                <a:latin typeface="+mn-lt"/>
                <a:cs typeface="Calibri" panose="020F0502020204030204" pitchFamily="34" charset="0"/>
              </a:rPr>
              <a:t>every day in the U.S.</a:t>
            </a: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29A417B-93B9-FC45-A0B9-5AC6544F4A9F}"/>
              </a:ext>
            </a:extLst>
          </p:cNvPr>
          <p:cNvSpPr>
            <a:spLocks noGrp="1"/>
          </p:cNvSpPr>
          <p:nvPr>
            <p:ph type="ftr" sz="quarter" idx="11"/>
          </p:nvPr>
        </p:nvSpPr>
        <p:spPr>
          <a:xfrm>
            <a:off x="2697480" y="6356350"/>
            <a:ext cx="6581987" cy="365125"/>
          </a:xfrm>
        </p:spPr>
        <p:txBody>
          <a:bodyPr/>
          <a:lstStyle/>
          <a:p>
            <a:pPr algn="ctr"/>
            <a:r>
              <a:rPr lang="en-US" b="1" dirty="0">
                <a:solidFill>
                  <a:schemeClr val="tx2"/>
                </a:solidFill>
                <a:ea typeface="Karla"/>
                <a:cs typeface="Karla"/>
                <a:sym typeface="Karla"/>
              </a:rPr>
              <a:t>Source:</a:t>
            </a:r>
            <a:r>
              <a:rPr lang="en-US" b="1" dirty="0">
                <a:solidFill>
                  <a:schemeClr val="tx2"/>
                </a:solidFill>
                <a:ea typeface="Karla Light"/>
                <a:cs typeface="Karla Light"/>
                <a:sym typeface="Karla Light"/>
              </a:rPr>
              <a:t> </a:t>
            </a:r>
            <a:r>
              <a:rPr lang="en-US" dirty="0">
                <a:solidFill>
                  <a:schemeClr val="tx2"/>
                </a:solidFill>
                <a:ea typeface="Karla Light"/>
                <a:cs typeface="Karla Light"/>
                <a:sym typeface="Karla Light"/>
              </a:rPr>
              <a:t>Centers for Disease Control and Prevention</a:t>
            </a:r>
            <a:endParaRPr lang="en-US" sz="1400" dirty="0">
              <a:solidFill>
                <a:schemeClr val="tx2"/>
              </a:solidFill>
              <a:sym typeface="Arial"/>
            </a:endParaRPr>
          </a:p>
        </p:txBody>
      </p:sp>
      <p:sp>
        <p:nvSpPr>
          <p:cNvPr id="2" name="Title 1">
            <a:extLst>
              <a:ext uri="{FF2B5EF4-FFF2-40B4-BE49-F238E27FC236}">
                <a16:creationId xmlns:a16="http://schemas.microsoft.com/office/drawing/2014/main" id="{689F15E0-B5BD-EE4F-BBE6-F51BC3047EAD}"/>
              </a:ext>
            </a:extLst>
          </p:cNvPr>
          <p:cNvSpPr>
            <a:spLocks noGrp="1"/>
          </p:cNvSpPr>
          <p:nvPr>
            <p:ph type="title" idx="4294967295"/>
          </p:nvPr>
        </p:nvSpPr>
        <p:spPr>
          <a:xfrm>
            <a:off x="0" y="855663"/>
            <a:ext cx="10480675" cy="769937"/>
          </a:xfrm>
        </p:spPr>
        <p:txBody>
          <a:bodyPr>
            <a:noAutofit/>
          </a:bodyPr>
          <a:lstStyle/>
          <a:p>
            <a:pPr algn="ctr"/>
            <a:r>
              <a:rPr lang="en-US" sz="3600" dirty="0"/>
              <a:t>Overdose Deaths</a:t>
            </a:r>
          </a:p>
        </p:txBody>
      </p:sp>
      <p:graphicFrame>
        <p:nvGraphicFramePr>
          <p:cNvPr id="10" name="Content Placeholder 9">
            <a:extLst>
              <a:ext uri="{FF2B5EF4-FFF2-40B4-BE49-F238E27FC236}">
                <a16:creationId xmlns:a16="http://schemas.microsoft.com/office/drawing/2014/main" id="{CEBEF8CE-D015-4349-85A9-AC2F73DBA6B0}"/>
              </a:ext>
            </a:extLst>
          </p:cNvPr>
          <p:cNvGraphicFramePr>
            <a:graphicFrameLocks noGrp="1"/>
          </p:cNvGraphicFramePr>
          <p:nvPr>
            <p:ph idx="4294967295"/>
            <p:extLst>
              <p:ext uri="{D42A27DB-BD31-4B8C-83A1-F6EECF244321}">
                <p14:modId xmlns:p14="http://schemas.microsoft.com/office/powerpoint/2010/main" val="2747426860"/>
              </p:ext>
            </p:extLst>
          </p:nvPr>
        </p:nvGraphicFramePr>
        <p:xfrm>
          <a:off x="0" y="1328738"/>
          <a:ext cx="11337925" cy="48180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Icon&#10;&#10;Description automatically generated">
            <a:extLst>
              <a:ext uri="{FF2B5EF4-FFF2-40B4-BE49-F238E27FC236}">
                <a16:creationId xmlns:a16="http://schemas.microsoft.com/office/drawing/2014/main" id="{BA4A23A2-68C0-6545-8E14-B3598B2DCCB8}"/>
              </a:ext>
            </a:extLst>
          </p:cNvPr>
          <p:cNvPicPr>
            <a:picLocks noChangeAspect="1"/>
          </p:cNvPicPr>
          <p:nvPr/>
        </p:nvPicPr>
        <p:blipFill>
          <a:blip r:embed="rId4"/>
          <a:stretch>
            <a:fillRect/>
          </a:stretch>
        </p:blipFill>
        <p:spPr>
          <a:xfrm>
            <a:off x="5638800" y="2679700"/>
            <a:ext cx="914400" cy="749300"/>
          </a:xfrm>
          <a:prstGeom prst="rect">
            <a:avLst/>
          </a:prstGeom>
        </p:spPr>
      </p:pic>
      <p:grpSp>
        <p:nvGrpSpPr>
          <p:cNvPr id="14" name="Group 13">
            <a:extLst>
              <a:ext uri="{FF2B5EF4-FFF2-40B4-BE49-F238E27FC236}">
                <a16:creationId xmlns:a16="http://schemas.microsoft.com/office/drawing/2014/main" id="{95E3C481-F3B4-3F42-ACE6-12F134B49B5B}"/>
              </a:ext>
            </a:extLst>
          </p:cNvPr>
          <p:cNvGrpSpPr/>
          <p:nvPr/>
        </p:nvGrpSpPr>
        <p:grpSpPr>
          <a:xfrm>
            <a:off x="2697480" y="3737116"/>
            <a:ext cx="1220579" cy="118872"/>
            <a:chOff x="3307877" y="3924736"/>
            <a:chExt cx="1220579" cy="118872"/>
          </a:xfrm>
        </p:grpSpPr>
        <p:cxnSp>
          <p:nvCxnSpPr>
            <p:cNvPr id="6" name="Straight Connector 5">
              <a:extLst>
                <a:ext uri="{FF2B5EF4-FFF2-40B4-BE49-F238E27FC236}">
                  <a16:creationId xmlns:a16="http://schemas.microsoft.com/office/drawing/2014/main" id="{7382286E-6BDB-2F41-8DFA-4F9A0DC51675}"/>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6BB468-479F-CF43-BCCC-04A9F7E963CE}"/>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9935B21-F6A4-DA4A-A308-DC79E57915B2}"/>
              </a:ext>
            </a:extLst>
          </p:cNvPr>
          <p:cNvGrpSpPr/>
          <p:nvPr/>
        </p:nvGrpSpPr>
        <p:grpSpPr>
          <a:xfrm>
            <a:off x="7540172" y="3597806"/>
            <a:ext cx="696684" cy="118872"/>
            <a:chOff x="7540172" y="3597806"/>
            <a:chExt cx="696684" cy="118872"/>
          </a:xfrm>
        </p:grpSpPr>
        <p:cxnSp>
          <p:nvCxnSpPr>
            <p:cNvPr id="11" name="Straight Connector 10">
              <a:extLst>
                <a:ext uri="{FF2B5EF4-FFF2-40B4-BE49-F238E27FC236}">
                  <a16:creationId xmlns:a16="http://schemas.microsoft.com/office/drawing/2014/main" id="{ECA0F536-AF32-B34D-AF15-39FCEA7B88FD}"/>
                </a:ext>
              </a:extLst>
            </p:cNvPr>
            <p:cNvCxnSpPr>
              <a:cxnSpLocks/>
            </p:cNvCxnSpPr>
            <p:nvPr/>
          </p:nvCxnSpPr>
          <p:spPr>
            <a:xfrm flipH="1">
              <a:off x="7540172" y="3657242"/>
              <a:ext cx="63724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6C6C544-43C3-C542-B542-665DC263FDE8}"/>
                </a:ext>
              </a:extLst>
            </p:cNvPr>
            <p:cNvSpPr>
              <a:spLocks noChangeAspect="1"/>
            </p:cNvSpPr>
            <p:nvPr/>
          </p:nvSpPr>
          <p:spPr>
            <a:xfrm rot="10800000">
              <a:off x="8117984" y="3597806"/>
              <a:ext cx="118872" cy="118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8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3" dur="500"/>
                                        <p:tgtEl>
                                          <p:spTgt spid="10">
                                            <p:graphicEl>
                                              <a:chart seriesIdx="-3" categoryIdx="-3" bldStep="gridLegend"/>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fade">
                                      <p:cBhvr>
                                        <p:cTn id="17" dur="500"/>
                                        <p:tgtEl>
                                          <p:spTgt spid="10">
                                            <p:graphicEl>
                                              <a:chart seriesIdx="0" categoryIdx="0" bldStep="ptInSeries"/>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fade">
                                      <p:cBhvr>
                                        <p:cTn id="21" dur="500"/>
                                        <p:tgtEl>
                                          <p:spTgt spid="10">
                                            <p:graphicEl>
                                              <a:chart seriesIdx="0" categoryIdx="1" bldStep="ptInSeries"/>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fade">
                                      <p:cBhvr>
                                        <p:cTn id="25" dur="500"/>
                                        <p:tgtEl>
                                          <p:spTgt spid="10">
                                            <p:graphicEl>
                                              <a:chart seriesIdx="0" categoryIdx="2" bldStep="ptInSeries"/>
                                            </p:graphic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a:normAutofit/>
          </a:bodyPr>
          <a:lstStyle/>
          <a:p>
            <a:pPr marL="0" indent="0">
              <a:buNone/>
            </a:pPr>
            <a:r>
              <a:rPr lang="en-US" sz="3200" dirty="0">
                <a:ea typeface="Karla"/>
                <a:cs typeface="Karla"/>
                <a:sym typeface="Karla"/>
              </a:rPr>
              <a:t>The record quantities of fentanyl that DEA seized </a:t>
            </a:r>
            <a:br>
              <a:rPr lang="en-US" sz="3200" dirty="0">
                <a:ea typeface="Karla"/>
                <a:cs typeface="Karla"/>
                <a:sym typeface="Karla"/>
              </a:rPr>
            </a:br>
            <a:r>
              <a:rPr lang="en-US" sz="3200" dirty="0">
                <a:ea typeface="Karla"/>
                <a:cs typeface="Karla"/>
                <a:sym typeface="Karla"/>
              </a:rPr>
              <a:t>in 2023 are enough to </a:t>
            </a:r>
            <a:br>
              <a:rPr lang="en-US" sz="3200" dirty="0">
                <a:ea typeface="Karla"/>
                <a:cs typeface="Karla"/>
                <a:sym typeface="Karla"/>
              </a:rPr>
            </a:br>
            <a:r>
              <a:rPr lang="en-US" sz="3200" b="1" dirty="0">
                <a:solidFill>
                  <a:schemeClr val="accent2"/>
                </a:solidFill>
                <a:ea typeface="Karla"/>
                <a:cs typeface="Karla"/>
                <a:sym typeface="Karla"/>
              </a:rPr>
              <a:t>kill every American.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n-US" sz="2400" dirty="0">
                <a:solidFill>
                  <a:schemeClr val="bg1"/>
                </a:solidFill>
                <a:latin typeface="Public Sans" pitchFamily="2" charset="77"/>
              </a:rPr>
              <a:t>Potentially Lethal Dose of Fentanyl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1744661" y="4337050"/>
            <a:ext cx="8702675" cy="769938"/>
          </a:xfrm>
        </p:spPr>
        <p:txBody>
          <a:bodyPr>
            <a:spAutoFit/>
          </a:bodyPr>
          <a:lstStyle/>
          <a:p>
            <a:pPr algn="ctr"/>
            <a:r>
              <a:rPr lang="en-US" dirty="0">
                <a:solidFill>
                  <a:schemeClr val="bg1"/>
                </a:solidFill>
                <a:latin typeface="Public Sans" pitchFamily="2" charset="77"/>
              </a:rPr>
              <a:t>PUBLIC SAFETY ALERT</a:t>
            </a:r>
          </a:p>
        </p:txBody>
      </p:sp>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0515600" cy="585788"/>
          </a:xfrm>
        </p:spPr>
        <p:txBody>
          <a:bodyPr wrap="square">
            <a:spAutoFit/>
          </a:bodyPr>
          <a:lstStyle/>
          <a:p>
            <a:pPr algn="ctr"/>
            <a:r>
              <a:rPr lang="en-US" sz="3200" dirty="0"/>
              <a:t>Most Common Fake Pills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n-US" sz="2400" dirty="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n-US" sz="2400" dirty="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n-US" sz="2400" dirty="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Oxycodone</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Oxycodone</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c09a905-9848-47d1-babb-7f9b414377a1">
      <UserInfo>
        <DisplayName>Cowan, Irvin D.</DisplayName>
        <AccountId>5963</AccountId>
        <AccountType/>
      </UserInfo>
      <UserInfo>
        <DisplayName>Hutchison, Brian D.</DisplayName>
        <AccountId>177</AccountId>
        <AccountType/>
      </UserInfo>
      <UserInfo>
        <DisplayName>Perez, Luis F</DisplayName>
        <AccountId>16173</AccountId>
        <AccountType/>
      </UserInfo>
      <UserInfo>
        <DisplayName>Wiggins, Wanda S</DisplayName>
        <AccountId>16763</AccountId>
        <AccountType/>
      </UserInfo>
    </SharedWithUsers>
    <_activity xmlns="bf9bbfa0-5003-4272-9140-a53b5cd2dd2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22FE1DE7443E4DBAD305A8C844E0A9" ma:contentTypeVersion="16" ma:contentTypeDescription="Create a new document." ma:contentTypeScope="" ma:versionID="7af3b62478fa3a0811f79b0f19888821">
  <xsd:schema xmlns:xsd="http://www.w3.org/2001/XMLSchema" xmlns:xs="http://www.w3.org/2001/XMLSchema" xmlns:p="http://schemas.microsoft.com/office/2006/metadata/properties" xmlns:ns3="bf9bbfa0-5003-4272-9140-a53b5cd2dd24" xmlns:ns4="ec09a905-9848-47d1-babb-7f9b414377a1" targetNamespace="http://schemas.microsoft.com/office/2006/metadata/properties" ma:root="true" ma:fieldsID="e8e2c4bacce225ce22a1ddf433a69dba" ns3:_="" ns4:_="">
    <xsd:import namespace="bf9bbfa0-5003-4272-9140-a53b5cd2dd24"/>
    <xsd:import namespace="ec09a905-9848-47d1-babb-7f9b414377a1"/>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GenerationTime" minOccurs="0"/>
                <xsd:element ref="ns3:MediaServiceEventHashCode" minOccurs="0"/>
                <xsd:element ref="ns3:MediaLengthInSeconds" minOccurs="0"/>
                <xsd:element ref="ns3:MediaServiceSearchProperties" minOccurs="0"/>
                <xsd:element ref="ns3:MediaServiceSystem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bbfa0-5003-4272-9140-a53b5cd2dd2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09a905-9848-47d1-babb-7f9b414377a1"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84105-CE0D-4717-8F08-6D49CC3BF7DC}">
  <ds:schemaRefs>
    <ds:schemaRef ds:uri="http://schemas.microsoft.com/sharepoint/v3/contenttype/forms"/>
  </ds:schemaRefs>
</ds:datastoreItem>
</file>

<file path=customXml/itemProps2.xml><?xml version="1.0" encoding="utf-8"?>
<ds:datastoreItem xmlns:ds="http://schemas.openxmlformats.org/officeDocument/2006/customXml" ds:itemID="{3264C35D-5FD6-4234-9578-A349290B6199}">
  <ds:schemaRefs>
    <ds:schemaRef ds:uri="http://schemas.microsoft.com/office/2006/documentManagement/types"/>
    <ds:schemaRef ds:uri="http://schemas.openxmlformats.org/package/2006/metadata/core-properties"/>
    <ds:schemaRef ds:uri="http://purl.org/dc/dcmitype/"/>
    <ds:schemaRef ds:uri="ec09a905-9848-47d1-babb-7f9b414377a1"/>
    <ds:schemaRef ds:uri="http://www.w3.org/XML/1998/namespace"/>
    <ds:schemaRef ds:uri="bf9bbfa0-5003-4272-9140-a53b5cd2dd24"/>
    <ds:schemaRef ds:uri="http://schemas.microsoft.com/office/infopath/2007/PartnerControls"/>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0F498FE4-8342-43F5-AB0D-1F5A231B1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bbfa0-5003-4272-9140-a53b5cd2dd24"/>
    <ds:schemaRef ds:uri="ec09a905-9848-47d1-babb-7f9b41437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DEACommunityOutreach2021__Vertical</Template>
  <TotalTime>9702</TotalTime>
  <Words>1749</Words>
  <Application>Microsoft Office PowerPoint</Application>
  <PresentationFormat>Widescreen</PresentationFormat>
  <Paragraphs>144</Paragraphs>
  <Slides>21</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 Unicode MS</vt:lpstr>
      <vt:lpstr>Arial</vt:lpstr>
      <vt:lpstr>Calibri</vt:lpstr>
      <vt:lpstr>Gadugi</vt:lpstr>
      <vt:lpstr>Karla</vt:lpstr>
      <vt:lpstr>Karla Light</vt:lpstr>
      <vt:lpstr>Merriweather</vt:lpstr>
      <vt:lpstr>Public Sans</vt:lpstr>
      <vt:lpstr>Public Sans Medium</vt:lpstr>
      <vt:lpstr>Blue OPCK Horizontal</vt:lpstr>
      <vt:lpstr>Gray OPCK Horizontal</vt:lpstr>
      <vt:lpstr>Gray OPCK Vertical</vt:lpstr>
      <vt:lpstr>PowerPoint Presentation</vt:lpstr>
      <vt:lpstr>PowerPoint Presentation</vt:lpstr>
      <vt:lpstr>PowerPoint Presentation</vt:lpstr>
      <vt:lpstr>Overdose Deaths</vt:lpstr>
      <vt:lpstr>PowerPoint Presentation</vt:lpstr>
      <vt:lpstr>Potentially Lethal Dose of Fentanyl </vt:lpstr>
      <vt:lpstr>PUBLIC SAFETY ALERT</vt:lpstr>
      <vt:lpstr>Most Common Fake 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Threat: Access</vt:lpstr>
      <vt:lpstr>Additional Threat: Access</vt:lpstr>
      <vt:lpstr>We Need Your Help</vt:lpstr>
      <vt:lpstr>Awareness Campaign</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Shimshock, Robert P</cp:lastModifiedBy>
  <cp:revision>361</cp:revision>
  <cp:lastPrinted>2022-02-03T18:35:02Z</cp:lastPrinted>
  <dcterms:created xsi:type="dcterms:W3CDTF">2021-05-28T13:51:42Z</dcterms:created>
  <dcterms:modified xsi:type="dcterms:W3CDTF">2024-11-20T15:32:25Z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0x0101000822FE1DE7443E4DBAD305A8C844E0A9</vt:lpwstr>
  </property>
</Properties>
</file>