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878" r:id="rId5"/>
    <p:sldMasterId id="2147483838" r:id="rId6"/>
  </p:sldMasterIdLst>
  <p:notesMasterIdLst>
    <p:notesMasterId r:id="rId32"/>
  </p:notesMasterIdLst>
  <p:handoutMasterIdLst>
    <p:handoutMasterId r:id="rId33"/>
  </p:handoutMasterIdLst>
  <p:sldIdLst>
    <p:sldId id="373" r:id="rId7"/>
    <p:sldId id="275" r:id="rId8"/>
    <p:sldId id="598" r:id="rId9"/>
    <p:sldId id="379" r:id="rId10"/>
    <p:sldId id="263" r:id="rId11"/>
    <p:sldId id="375" r:id="rId12"/>
    <p:sldId id="278" r:id="rId13"/>
    <p:sldId id="378" r:id="rId14"/>
    <p:sldId id="264" r:id="rId15"/>
    <p:sldId id="276" r:id="rId16"/>
    <p:sldId id="372" r:id="rId17"/>
    <p:sldId id="368" r:id="rId18"/>
    <p:sldId id="543" r:id="rId19"/>
    <p:sldId id="1138" r:id="rId20"/>
    <p:sldId id="1151" r:id="rId21"/>
    <p:sldId id="380" r:id="rId22"/>
    <p:sldId id="381" r:id="rId23"/>
    <p:sldId id="383" r:id="rId24"/>
    <p:sldId id="385" r:id="rId25"/>
    <p:sldId id="257" r:id="rId26"/>
    <p:sldId id="258" r:id="rId27"/>
    <p:sldId id="261" r:id="rId28"/>
    <p:sldId id="394" r:id="rId29"/>
    <p:sldId id="262" r:id="rId30"/>
    <p:sldId id="367" r:id="rId3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dum, Amanda V" initials="PAV" lastIdx="1" clrIdx="0">
    <p:extLst>
      <p:ext uri="{19B8F6BF-5375-455C-9EA6-DF929625EA0E}">
        <p15:presenceInfo xmlns:p15="http://schemas.microsoft.com/office/powerpoint/2012/main" userId="S-1-5-21-1606980848-790525478-725345543-201416" providerId="AD"/>
      </p:ext>
    </p:extLst>
  </p:cmAuthor>
  <p:cmAuthor id="2" name="Fearns, Sean T." initials="FST" lastIdx="9" clrIdx="1">
    <p:extLst>
      <p:ext uri="{19B8F6BF-5375-455C-9EA6-DF929625EA0E}">
        <p15:presenceInfo xmlns:p15="http://schemas.microsoft.com/office/powerpoint/2012/main" userId="Fearns, Sean 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111921"/>
    <a:srgbClr val="CE202F"/>
    <a:srgbClr val="636569"/>
    <a:srgbClr val="97C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41" autoAdjust="0"/>
    <p:restoredTop sz="64721" autoAdjust="0"/>
  </p:normalViewPr>
  <p:slideViewPr>
    <p:cSldViewPr snapToGrid="0" snapToObjects="1">
      <p:cViewPr varScale="1">
        <p:scale>
          <a:sx n="62" d="100"/>
          <a:sy n="62" d="100"/>
        </p:scale>
        <p:origin x="3944" y="4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Overdose Deaths</c:v>
                </c:pt>
              </c:strCache>
            </c:strRef>
          </c:tx>
          <c:spPr>
            <a:solidFill>
              <a:schemeClr val="accent1"/>
            </a:solidFill>
            <a:ln w="19050">
              <a:solidFill>
                <a:schemeClr val="bg2"/>
              </a:solidFill>
            </a:ln>
            <a:effectLst/>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3-384A-2941-8A7A-1467E10706D5}"/>
              </c:ext>
            </c:extLst>
          </c:dPt>
          <c:dPt>
            <c:idx val="1"/>
            <c:bubble3D val="0"/>
            <c:spPr>
              <a:solidFill>
                <a:schemeClr val="accent2"/>
              </a:solidFill>
              <a:ln w="19050">
                <a:solidFill>
                  <a:schemeClr val="bg2"/>
                </a:solidFill>
              </a:ln>
              <a:effectLst/>
            </c:spPr>
            <c:extLst>
              <c:ext xmlns:c16="http://schemas.microsoft.com/office/drawing/2014/chart" uri="{C3380CC4-5D6E-409C-BE32-E72D297353CC}">
                <c16:uniqueId val="{00000004-384A-2941-8A7A-1467E10706D5}"/>
              </c:ext>
            </c:extLst>
          </c:dPt>
          <c:dLbls>
            <c:dLbl>
              <c:idx val="0"/>
              <c:delete val="1"/>
              <c:extLst>
                <c:ext xmlns:c15="http://schemas.microsoft.com/office/drawing/2012/chart" uri="{CE6537A1-D6FC-4f65-9D91-7224C49458BB}"/>
                <c:ext xmlns:c16="http://schemas.microsoft.com/office/drawing/2014/chart" uri="{C3380CC4-5D6E-409C-BE32-E72D297353CC}">
                  <c16:uniqueId val="{00000003-384A-2941-8A7A-1467E10706D5}"/>
                </c:ext>
              </c:extLst>
            </c:dLbl>
            <c:dLbl>
              <c:idx val="1"/>
              <c:layout>
                <c:manualLayout>
                  <c:x val="0.19828822293320852"/>
                  <c:y val="0.16077885672704079"/>
                </c:manualLayout>
              </c:layout>
              <c:tx>
                <c:rich>
                  <a:bodyPr rot="0" spcFirstLastPara="1" vertOverflow="clip" horzOverflow="clip" vert="horz" wrap="square" lIns="38100" tIns="19050" rIns="38100" bIns="19050" anchor="ctr" anchorCtr="0">
                    <a:noAutofit/>
                  </a:bodyPr>
                  <a:lstStyle/>
                  <a:p>
                    <a:pPr algn="l">
                      <a:defRPr sz="1197" b="0" i="0" u="none" strike="noStrike" kern="1200" baseline="0">
                        <a:solidFill>
                          <a:schemeClr val="dk1">
                            <a:lumMod val="65000"/>
                            <a:lumOff val="35000"/>
                          </a:schemeClr>
                        </a:solidFill>
                        <a:latin typeface="+mn-lt"/>
                        <a:ea typeface="+mn-ea"/>
                        <a:cs typeface="+mn-cs"/>
                      </a:defRPr>
                    </a:pPr>
                    <a:r>
                      <a:rPr lang="en-US" sz="2400" b="1" i="0" dirty="0">
                        <a:solidFill>
                          <a:schemeClr val="accent2"/>
                        </a:solidFill>
                        <a:latin typeface="Public Sans" pitchFamily="2" charset="77"/>
                      </a:rPr>
                      <a:t>31%</a:t>
                    </a:r>
                    <a:r>
                      <a:rPr lang="en-US" baseline="0" dirty="0"/>
                      <a:t> </a:t>
                    </a:r>
                    <a:fld id="{C96B0148-640E-C84D-A0CC-73A1C0CA1ABB}" type="CATEGORYNAME">
                      <a:rPr lang="en-US" sz="1600" b="0" i="0" baseline="0">
                        <a:solidFill>
                          <a:schemeClr val="tx2"/>
                        </a:solidFill>
                        <a:latin typeface="Public Sans" pitchFamily="2" charset="77"/>
                      </a:rPr>
                      <a:pPr algn="l">
                        <a:defRPr/>
                      </a:pPr>
                      <a:t>[CATEGORY NAME]</a:t>
                    </a:fld>
                    <a:endParaRPr lang="en-US" baseline="0" dirty="0"/>
                  </a:p>
                </c:rich>
              </c:tx>
              <c:spPr>
                <a:xfrm>
                  <a:off x="8285184" y="1951691"/>
                  <a:ext cx="3050932" cy="923447"/>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82906"/>
                        <a:gd name="adj2" fmla="val -22280"/>
                      </a:avLst>
                    </a:prstGeom>
                    <a:noFill/>
                    <a:ln>
                      <a:noFill/>
                    </a:ln>
                  </c15:spPr>
                  <c15:layout>
                    <c:manualLayout>
                      <c:w val="0.30501419417804937"/>
                      <c:h val="0.19162970679295807"/>
                    </c:manualLayout>
                  </c15:layout>
                  <c15:dlblFieldTable/>
                  <c15:showDataLabelsRange val="1"/>
                </c:ext>
                <c:ext xmlns:c16="http://schemas.microsoft.com/office/drawing/2014/chart" uri="{C3380CC4-5D6E-409C-BE32-E72D297353CC}">
                  <c16:uniqueId val="{00000004-384A-2941-8A7A-1467E10706D5}"/>
                </c:ext>
              </c:extLst>
            </c:dLbl>
            <c:dLbl>
              <c:idx val="2"/>
              <c:layout>
                <c:manualLayout>
                  <c:x val="-0.17877027763016601"/>
                  <c:y val="-6.5883855375875197E-2"/>
                </c:manualLayout>
              </c:layout>
              <c:tx>
                <c:rich>
                  <a:bodyPr rot="0" spcFirstLastPara="1" vertOverflow="clip" horzOverflow="clip" vert="horz" wrap="square" lIns="38100" tIns="19050" rIns="38100" bIns="19050" anchor="ctr" anchorCtr="0">
                    <a:noAutofit/>
                  </a:bodyPr>
                  <a:lstStyle/>
                  <a:p>
                    <a:pPr algn="l">
                      <a:defRPr sz="1600" b="0" i="0" u="none" strike="noStrike" kern="1200" baseline="0">
                        <a:solidFill>
                          <a:schemeClr val="dk1">
                            <a:lumMod val="65000"/>
                            <a:lumOff val="35000"/>
                          </a:schemeClr>
                        </a:solidFill>
                        <a:latin typeface="Public Sans" pitchFamily="2" charset="77"/>
                        <a:ea typeface="+mn-ea"/>
                        <a:cs typeface="+mn-cs"/>
                      </a:defRPr>
                    </a:pPr>
                    <a:r>
                      <a:rPr lang="en-US" sz="2400" b="1" i="0" dirty="0">
                        <a:solidFill>
                          <a:schemeClr val="tx1"/>
                        </a:solidFill>
                        <a:latin typeface="Public Sans" pitchFamily="2" charset="77"/>
                      </a:rPr>
                      <a:t>67%</a:t>
                    </a:r>
                    <a:r>
                      <a:rPr lang="en-US" sz="1600" b="0" i="0" baseline="0" dirty="0">
                        <a:latin typeface="Public Sans" pitchFamily="2" charset="77"/>
                      </a:rPr>
                      <a:t> </a:t>
                    </a:r>
                    <a:fld id="{5FFB3EB4-6E52-AC4E-8427-54E695E3E6DD}" type="CATEGORYNAME">
                      <a:rPr lang="en-US" sz="1600" b="0" i="0" baseline="0" dirty="0">
                        <a:solidFill>
                          <a:schemeClr val="tx2"/>
                        </a:solidFill>
                        <a:latin typeface="Public Sans" pitchFamily="2" charset="77"/>
                      </a:rPr>
                      <a:pPr algn="l">
                        <a:defRPr sz="1600">
                          <a:latin typeface="Public Sans" pitchFamily="2" charset="77"/>
                        </a:defRPr>
                      </a:pPr>
                      <a:t>[CATEGORY NAME]</a:t>
                    </a:fld>
                    <a:endParaRPr lang="en-US" sz="1600" b="0" i="0" baseline="0" dirty="0">
                      <a:latin typeface="Public Sans" pitchFamily="2" charset="77"/>
                    </a:endParaRPr>
                  </a:p>
                </c:rich>
              </c:tx>
              <c:spPr>
                <a:xfrm>
                  <a:off x="312818" y="2228387"/>
                  <a:ext cx="2813128" cy="948848"/>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1600" b="0" i="0" u="none" strike="noStrike" kern="1200" baseline="0">
                      <a:solidFill>
                        <a:schemeClr val="dk1">
                          <a:lumMod val="65000"/>
                          <a:lumOff val="35000"/>
                        </a:schemeClr>
                      </a:solidFill>
                      <a:latin typeface="Public Sans" pitchFamily="2"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78102"/>
                        <a:gd name="adj2" fmla="val 23824"/>
                      </a:avLst>
                    </a:prstGeom>
                    <a:noFill/>
                    <a:ln>
                      <a:noFill/>
                    </a:ln>
                  </c15:spPr>
                  <c15:layout>
                    <c:manualLayout>
                      <c:w val="0.26797436703104649"/>
                      <c:h val="0.19690070470228385"/>
                    </c:manualLayout>
                  </c15:layout>
                  <c15:dlblFieldTable/>
                  <c15:showDataLabelsRange val="1"/>
                </c:ext>
                <c:ext xmlns:c16="http://schemas.microsoft.com/office/drawing/2014/chart" uri="{C3380CC4-5D6E-409C-BE32-E72D297353CC}">
                  <c16:uniqueId val="{00000002-384A-2941-8A7A-1467E10706D5}"/>
                </c:ext>
              </c:extLst>
            </c:dLbl>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Unknown</c:v>
                </c:pt>
                <c:pt idx="1">
                  <c:v>involved psychostimulants, primarily methamphetamine</c:v>
                </c:pt>
                <c:pt idx="2">
                  <c:v>involved synthetic opioids, primarily fentanyl</c:v>
                </c:pt>
              </c:strCache>
            </c:strRef>
          </c:cat>
          <c:val>
            <c:numRef>
              <c:f>Sheet1!$B$2:$B$4</c:f>
              <c:numCache>
                <c:formatCode>0%</c:formatCode>
                <c:ptCount val="3"/>
                <c:pt idx="0">
                  <c:v>0.08</c:v>
                </c:pt>
                <c:pt idx="1">
                  <c:v>0.28000000000000003</c:v>
                </c:pt>
                <c:pt idx="2">
                  <c:v>0.64</c:v>
                </c:pt>
              </c:numCache>
            </c:numRef>
          </c:val>
          <c:extLst>
            <c:ext xmlns:c15="http://schemas.microsoft.com/office/drawing/2012/chart" uri="{02D57815-91ED-43cb-92C2-25804820EDAC}">
              <c15:datalabelsRange>
                <c15:f>Sheet1!$B$2:$B$4</c15:f>
                <c15:dlblRangeCache>
                  <c:ptCount val="3"/>
                  <c:pt idx="0">
                    <c:v>8%</c:v>
                  </c:pt>
                  <c:pt idx="1">
                    <c:v>28%</c:v>
                  </c:pt>
                  <c:pt idx="2">
                    <c:v>64%</c:v>
                  </c:pt>
                </c15:dlblRangeCache>
              </c15:datalabelsRange>
            </c:ext>
            <c:ext xmlns:c16="http://schemas.microsoft.com/office/drawing/2014/chart" uri="{C3380CC4-5D6E-409C-BE32-E72D297353CC}">
              <c16:uniqueId val="{00000000-384A-2941-8A7A-1467E10706D5}"/>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96090B-2A31-44B5-BB5A-C3333EA8C26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48F45475-138A-4262-B7C1-8FE2E58A7127}">
      <dgm:prSet phldrT="[Text]" custT="1"/>
      <dgm:spPr>
        <a:solidFill>
          <a:schemeClr val="tx2"/>
        </a:solidFill>
      </dgm:spPr>
      <dgm:t>
        <a:bodyPr/>
        <a:lstStyle/>
        <a:p>
          <a:r>
            <a:rPr lang="en-US" sz="2900" dirty="0"/>
            <a:t>You Matter</a:t>
          </a:r>
        </a:p>
        <a:p>
          <a:r>
            <a:rPr lang="en-US" sz="2000" dirty="0"/>
            <a:t>Your life affects others’</a:t>
          </a:r>
        </a:p>
      </dgm:t>
    </dgm:pt>
    <dgm:pt modelId="{F8BC5478-9EAF-4132-A1B0-C3767AA210AE}" type="parTrans" cxnId="{F3E45087-5AE0-4AE9-9A38-88B5A830B69E}">
      <dgm:prSet/>
      <dgm:spPr/>
      <dgm:t>
        <a:bodyPr/>
        <a:lstStyle/>
        <a:p>
          <a:endParaRPr lang="en-US"/>
        </a:p>
      </dgm:t>
    </dgm:pt>
    <dgm:pt modelId="{D84FCD0D-0946-42E5-8C85-4FF9EFB51DEF}" type="sibTrans" cxnId="{F3E45087-5AE0-4AE9-9A38-88B5A830B69E}">
      <dgm:prSet/>
      <dgm:spPr/>
      <dgm:t>
        <a:bodyPr/>
        <a:lstStyle/>
        <a:p>
          <a:endParaRPr lang="en-US"/>
        </a:p>
      </dgm:t>
    </dgm:pt>
    <dgm:pt modelId="{E2DD8457-CA5B-43A1-BCF4-D25D1B0C2DDE}">
      <dgm:prSet phldrT="[Text]" custT="1"/>
      <dgm:spPr>
        <a:solidFill>
          <a:schemeClr val="tx2"/>
        </a:solidFill>
      </dgm:spPr>
      <dgm:t>
        <a:bodyPr/>
        <a:lstStyle/>
        <a:p>
          <a:r>
            <a:rPr lang="en-US" sz="2600" dirty="0"/>
            <a:t>The Risks are Real</a:t>
          </a:r>
        </a:p>
        <a:p>
          <a:r>
            <a:rPr lang="en-US" sz="2000" dirty="0"/>
            <a:t>One pill, and other substances, can change, or end your life</a:t>
          </a:r>
          <a:r>
            <a:rPr lang="en-US" sz="2600" dirty="0"/>
            <a:t> </a:t>
          </a:r>
        </a:p>
      </dgm:t>
    </dgm:pt>
    <dgm:pt modelId="{DA458D15-9415-499A-B7B4-485007DAC8C2}" type="parTrans" cxnId="{8DCA62F1-7E1E-44B2-B84D-B1C083375276}">
      <dgm:prSet/>
      <dgm:spPr/>
      <dgm:t>
        <a:bodyPr/>
        <a:lstStyle/>
        <a:p>
          <a:endParaRPr lang="en-US"/>
        </a:p>
      </dgm:t>
    </dgm:pt>
    <dgm:pt modelId="{A2AA9356-FAC9-4E90-BCFE-65158B37A613}" type="sibTrans" cxnId="{8DCA62F1-7E1E-44B2-B84D-B1C083375276}">
      <dgm:prSet/>
      <dgm:spPr/>
      <dgm:t>
        <a:bodyPr/>
        <a:lstStyle/>
        <a:p>
          <a:endParaRPr lang="en-US"/>
        </a:p>
      </dgm:t>
    </dgm:pt>
    <dgm:pt modelId="{FA763942-DCAB-4361-B833-537BFF8B707B}">
      <dgm:prSet phldrT="[Text]" custT="1"/>
      <dgm:spPr>
        <a:solidFill>
          <a:schemeClr val="tx2"/>
        </a:solidFill>
      </dgm:spPr>
      <dgm:t>
        <a:bodyPr/>
        <a:lstStyle/>
        <a:p>
          <a:r>
            <a:rPr lang="en-US" sz="2800" dirty="0"/>
            <a:t>Get Help</a:t>
          </a:r>
        </a:p>
        <a:p>
          <a:r>
            <a:rPr lang="en-US" sz="1800" dirty="0"/>
            <a:t>People who know how to help want you to be healthy. Seek and accept help.</a:t>
          </a:r>
        </a:p>
      </dgm:t>
    </dgm:pt>
    <dgm:pt modelId="{7132F555-0925-4E27-8AA8-BAD7139B64BA}" type="parTrans" cxnId="{B2AB95C8-C505-4607-902C-8B671014C59A}">
      <dgm:prSet/>
      <dgm:spPr/>
      <dgm:t>
        <a:bodyPr/>
        <a:lstStyle/>
        <a:p>
          <a:endParaRPr lang="en-US"/>
        </a:p>
      </dgm:t>
    </dgm:pt>
    <dgm:pt modelId="{A2172D49-DE9C-439A-AD6D-F178957B78EA}" type="sibTrans" cxnId="{B2AB95C8-C505-4607-902C-8B671014C59A}">
      <dgm:prSet/>
      <dgm:spPr/>
      <dgm:t>
        <a:bodyPr/>
        <a:lstStyle/>
        <a:p>
          <a:endParaRPr lang="en-US"/>
        </a:p>
      </dgm:t>
    </dgm:pt>
    <dgm:pt modelId="{4BABA701-4AD5-4FA9-B926-C619982298E8}">
      <dgm:prSet phldrT="[Text]" custT="1"/>
      <dgm:spPr>
        <a:solidFill>
          <a:schemeClr val="tx2"/>
        </a:solidFill>
      </dgm:spPr>
      <dgm:t>
        <a:bodyPr/>
        <a:lstStyle/>
        <a:p>
          <a:r>
            <a:rPr lang="en-US" sz="2800" dirty="0"/>
            <a:t>Give Help</a:t>
          </a:r>
        </a:p>
        <a:p>
          <a:r>
            <a:rPr lang="en-US" sz="1800" dirty="0"/>
            <a:t>Many things – from being a true friend to mentoring to getting involved in your community – can save lives.</a:t>
          </a:r>
        </a:p>
      </dgm:t>
    </dgm:pt>
    <dgm:pt modelId="{71A74CB8-CCB3-4FA9-989F-5D923C5A2E16}" type="parTrans" cxnId="{525B46FE-A44B-4586-97C8-3F8B79036019}">
      <dgm:prSet/>
      <dgm:spPr/>
      <dgm:t>
        <a:bodyPr/>
        <a:lstStyle/>
        <a:p>
          <a:endParaRPr lang="en-US"/>
        </a:p>
      </dgm:t>
    </dgm:pt>
    <dgm:pt modelId="{89B32D04-9118-43E4-96FA-B3E5E463F147}" type="sibTrans" cxnId="{525B46FE-A44B-4586-97C8-3F8B79036019}">
      <dgm:prSet/>
      <dgm:spPr/>
      <dgm:t>
        <a:bodyPr/>
        <a:lstStyle/>
        <a:p>
          <a:endParaRPr lang="en-US"/>
        </a:p>
      </dgm:t>
    </dgm:pt>
    <dgm:pt modelId="{C3A93F48-01A9-41CC-871C-1D97B450AFC0}">
      <dgm:prSet phldrT="[Text]"/>
      <dgm:spPr/>
      <dgm:t>
        <a:bodyPr/>
        <a:lstStyle/>
        <a:p>
          <a:r>
            <a:rPr lang="en-US" dirty="0"/>
            <a:t>What you can say</a:t>
          </a:r>
        </a:p>
      </dgm:t>
    </dgm:pt>
    <dgm:pt modelId="{73D15106-EB68-431F-B2FA-A7811D57773F}" type="sibTrans" cxnId="{E3B07615-A7C9-4FA2-A619-AF085AB2CAFE}">
      <dgm:prSet/>
      <dgm:spPr/>
      <dgm:t>
        <a:bodyPr/>
        <a:lstStyle/>
        <a:p>
          <a:endParaRPr lang="en-US"/>
        </a:p>
      </dgm:t>
    </dgm:pt>
    <dgm:pt modelId="{CA77A7FD-E38C-44D8-A9FB-06A7A176E957}" type="parTrans" cxnId="{E3B07615-A7C9-4FA2-A619-AF085AB2CAFE}">
      <dgm:prSet/>
      <dgm:spPr/>
      <dgm:t>
        <a:bodyPr/>
        <a:lstStyle/>
        <a:p>
          <a:endParaRPr lang="en-US"/>
        </a:p>
      </dgm:t>
    </dgm:pt>
    <dgm:pt modelId="{94006FB1-58BF-499F-B7E6-4B0744283CBA}" type="pres">
      <dgm:prSet presAssocID="{8496090B-2A31-44B5-BB5A-C3333EA8C267}" presName="diagram" presStyleCnt="0">
        <dgm:presLayoutVars>
          <dgm:chMax val="1"/>
          <dgm:dir/>
          <dgm:animLvl val="ctr"/>
          <dgm:resizeHandles val="exact"/>
        </dgm:presLayoutVars>
      </dgm:prSet>
      <dgm:spPr/>
    </dgm:pt>
    <dgm:pt modelId="{49D8674E-AE31-4C3D-A5EE-A7C57B0EE5BA}" type="pres">
      <dgm:prSet presAssocID="{8496090B-2A31-44B5-BB5A-C3333EA8C267}" presName="matrix" presStyleCnt="0"/>
      <dgm:spPr/>
    </dgm:pt>
    <dgm:pt modelId="{167194DA-CDE3-4CA5-95C8-184815FAFD82}" type="pres">
      <dgm:prSet presAssocID="{8496090B-2A31-44B5-BB5A-C3333EA8C267}" presName="tile1" presStyleLbl="node1" presStyleIdx="0" presStyleCnt="4"/>
      <dgm:spPr/>
    </dgm:pt>
    <dgm:pt modelId="{8BB03FF9-7D3B-4965-9E9E-64D5A192B152}" type="pres">
      <dgm:prSet presAssocID="{8496090B-2A31-44B5-BB5A-C3333EA8C267}" presName="tile1text" presStyleLbl="node1" presStyleIdx="0" presStyleCnt="4">
        <dgm:presLayoutVars>
          <dgm:chMax val="0"/>
          <dgm:chPref val="0"/>
          <dgm:bulletEnabled val="1"/>
        </dgm:presLayoutVars>
      </dgm:prSet>
      <dgm:spPr/>
    </dgm:pt>
    <dgm:pt modelId="{AF0C0D60-CAD4-40BA-8F31-CF95B05B5FF6}" type="pres">
      <dgm:prSet presAssocID="{8496090B-2A31-44B5-BB5A-C3333EA8C267}" presName="tile2" presStyleLbl="node1" presStyleIdx="1" presStyleCnt="4"/>
      <dgm:spPr/>
    </dgm:pt>
    <dgm:pt modelId="{0D89D739-E26F-4216-BBDA-9C85C97A478C}" type="pres">
      <dgm:prSet presAssocID="{8496090B-2A31-44B5-BB5A-C3333EA8C267}" presName="tile2text" presStyleLbl="node1" presStyleIdx="1" presStyleCnt="4">
        <dgm:presLayoutVars>
          <dgm:chMax val="0"/>
          <dgm:chPref val="0"/>
          <dgm:bulletEnabled val="1"/>
        </dgm:presLayoutVars>
      </dgm:prSet>
      <dgm:spPr/>
    </dgm:pt>
    <dgm:pt modelId="{555F2648-D57B-4D6F-A7D0-BAA6496920DC}" type="pres">
      <dgm:prSet presAssocID="{8496090B-2A31-44B5-BB5A-C3333EA8C267}" presName="tile3" presStyleLbl="node1" presStyleIdx="2" presStyleCnt="4"/>
      <dgm:spPr/>
    </dgm:pt>
    <dgm:pt modelId="{E065904C-23F9-4C93-9A99-AF8E7C0977F9}" type="pres">
      <dgm:prSet presAssocID="{8496090B-2A31-44B5-BB5A-C3333EA8C267}" presName="tile3text" presStyleLbl="node1" presStyleIdx="2" presStyleCnt="4">
        <dgm:presLayoutVars>
          <dgm:chMax val="0"/>
          <dgm:chPref val="0"/>
          <dgm:bulletEnabled val="1"/>
        </dgm:presLayoutVars>
      </dgm:prSet>
      <dgm:spPr/>
    </dgm:pt>
    <dgm:pt modelId="{5D4C0EBB-5193-4C82-9C35-CDB9657CB686}" type="pres">
      <dgm:prSet presAssocID="{8496090B-2A31-44B5-BB5A-C3333EA8C267}" presName="tile4" presStyleLbl="node1" presStyleIdx="3" presStyleCnt="4"/>
      <dgm:spPr/>
    </dgm:pt>
    <dgm:pt modelId="{E19F44CD-528F-467C-AFAB-5B31717F21FD}" type="pres">
      <dgm:prSet presAssocID="{8496090B-2A31-44B5-BB5A-C3333EA8C267}" presName="tile4text" presStyleLbl="node1" presStyleIdx="3" presStyleCnt="4">
        <dgm:presLayoutVars>
          <dgm:chMax val="0"/>
          <dgm:chPref val="0"/>
          <dgm:bulletEnabled val="1"/>
        </dgm:presLayoutVars>
      </dgm:prSet>
      <dgm:spPr/>
    </dgm:pt>
    <dgm:pt modelId="{C30F5B69-7983-4C27-8199-6196994D01D8}" type="pres">
      <dgm:prSet presAssocID="{8496090B-2A31-44B5-BB5A-C3333EA8C267}" presName="centerTile" presStyleLbl="fgShp" presStyleIdx="0" presStyleCnt="1">
        <dgm:presLayoutVars>
          <dgm:chMax val="0"/>
          <dgm:chPref val="0"/>
        </dgm:presLayoutVars>
      </dgm:prSet>
      <dgm:spPr/>
    </dgm:pt>
  </dgm:ptLst>
  <dgm:cxnLst>
    <dgm:cxn modelId="{E3B07615-A7C9-4FA2-A619-AF085AB2CAFE}" srcId="{8496090B-2A31-44B5-BB5A-C3333EA8C267}" destId="{C3A93F48-01A9-41CC-871C-1D97B450AFC0}" srcOrd="0" destOrd="0" parTransId="{CA77A7FD-E38C-44D8-A9FB-06A7A176E957}" sibTransId="{73D15106-EB68-431F-B2FA-A7811D57773F}"/>
    <dgm:cxn modelId="{E02E873D-A3B9-4B00-ABA2-F36A5D1D5850}" type="presOf" srcId="{8496090B-2A31-44B5-BB5A-C3333EA8C267}" destId="{94006FB1-58BF-499F-B7E6-4B0744283CBA}" srcOrd="0" destOrd="0" presId="urn:microsoft.com/office/officeart/2005/8/layout/matrix1"/>
    <dgm:cxn modelId="{67449E67-46A9-49B9-93A2-014F1B5E1858}" type="presOf" srcId="{48F45475-138A-4262-B7C1-8FE2E58A7127}" destId="{167194DA-CDE3-4CA5-95C8-184815FAFD82}" srcOrd="0" destOrd="0" presId="urn:microsoft.com/office/officeart/2005/8/layout/matrix1"/>
    <dgm:cxn modelId="{F3E45087-5AE0-4AE9-9A38-88B5A830B69E}" srcId="{C3A93F48-01A9-41CC-871C-1D97B450AFC0}" destId="{48F45475-138A-4262-B7C1-8FE2E58A7127}" srcOrd="0" destOrd="0" parTransId="{F8BC5478-9EAF-4132-A1B0-C3767AA210AE}" sibTransId="{D84FCD0D-0946-42E5-8C85-4FF9EFB51DEF}"/>
    <dgm:cxn modelId="{3BB82A8D-E9E3-4F17-8493-6032DF2FB682}" type="presOf" srcId="{4BABA701-4AD5-4FA9-B926-C619982298E8}" destId="{E19F44CD-528F-467C-AFAB-5B31717F21FD}" srcOrd="1" destOrd="0" presId="urn:microsoft.com/office/officeart/2005/8/layout/matrix1"/>
    <dgm:cxn modelId="{7C71F199-EDFD-4C10-8F28-D2930D3AC517}" type="presOf" srcId="{E2DD8457-CA5B-43A1-BCF4-D25D1B0C2DDE}" destId="{0D89D739-E26F-4216-BBDA-9C85C97A478C}" srcOrd="1" destOrd="0" presId="urn:microsoft.com/office/officeart/2005/8/layout/matrix1"/>
    <dgm:cxn modelId="{D7D0B7BF-E502-4BF8-867B-E555EAFE824D}" type="presOf" srcId="{FA763942-DCAB-4361-B833-537BFF8B707B}" destId="{E065904C-23F9-4C93-9A99-AF8E7C0977F9}" srcOrd="1" destOrd="0" presId="urn:microsoft.com/office/officeart/2005/8/layout/matrix1"/>
    <dgm:cxn modelId="{5C5EEFBF-748A-41BD-BB69-DD5FE1B82494}" type="presOf" srcId="{4BABA701-4AD5-4FA9-B926-C619982298E8}" destId="{5D4C0EBB-5193-4C82-9C35-CDB9657CB686}" srcOrd="0" destOrd="0" presId="urn:microsoft.com/office/officeart/2005/8/layout/matrix1"/>
    <dgm:cxn modelId="{1CEC27C3-9946-461A-8248-0D631FB6A186}" type="presOf" srcId="{FA763942-DCAB-4361-B833-537BFF8B707B}" destId="{555F2648-D57B-4D6F-A7D0-BAA6496920DC}" srcOrd="0" destOrd="0" presId="urn:microsoft.com/office/officeart/2005/8/layout/matrix1"/>
    <dgm:cxn modelId="{45408CC6-EB04-4712-8144-C64137FAEA01}" type="presOf" srcId="{C3A93F48-01A9-41CC-871C-1D97B450AFC0}" destId="{C30F5B69-7983-4C27-8199-6196994D01D8}" srcOrd="0" destOrd="0" presId="urn:microsoft.com/office/officeart/2005/8/layout/matrix1"/>
    <dgm:cxn modelId="{B2AB95C8-C505-4607-902C-8B671014C59A}" srcId="{C3A93F48-01A9-41CC-871C-1D97B450AFC0}" destId="{FA763942-DCAB-4361-B833-537BFF8B707B}" srcOrd="2" destOrd="0" parTransId="{7132F555-0925-4E27-8AA8-BAD7139B64BA}" sibTransId="{A2172D49-DE9C-439A-AD6D-F178957B78EA}"/>
    <dgm:cxn modelId="{3DCAB7CF-2429-4D69-A85C-AF3A01F3066A}" type="presOf" srcId="{E2DD8457-CA5B-43A1-BCF4-D25D1B0C2DDE}" destId="{AF0C0D60-CAD4-40BA-8F31-CF95B05B5FF6}" srcOrd="0" destOrd="0" presId="urn:microsoft.com/office/officeart/2005/8/layout/matrix1"/>
    <dgm:cxn modelId="{8DCA62F1-7E1E-44B2-B84D-B1C083375276}" srcId="{C3A93F48-01A9-41CC-871C-1D97B450AFC0}" destId="{E2DD8457-CA5B-43A1-BCF4-D25D1B0C2DDE}" srcOrd="1" destOrd="0" parTransId="{DA458D15-9415-499A-B7B4-485007DAC8C2}" sibTransId="{A2AA9356-FAC9-4E90-BCFE-65158B37A613}"/>
    <dgm:cxn modelId="{FC7B30F6-BE52-42A9-982C-15F850BC0071}" type="presOf" srcId="{48F45475-138A-4262-B7C1-8FE2E58A7127}" destId="{8BB03FF9-7D3B-4965-9E9E-64D5A192B152}" srcOrd="1" destOrd="0" presId="urn:microsoft.com/office/officeart/2005/8/layout/matrix1"/>
    <dgm:cxn modelId="{525B46FE-A44B-4586-97C8-3F8B79036019}" srcId="{C3A93F48-01A9-41CC-871C-1D97B450AFC0}" destId="{4BABA701-4AD5-4FA9-B926-C619982298E8}" srcOrd="3" destOrd="0" parTransId="{71A74CB8-CCB3-4FA9-989F-5D923C5A2E16}" sibTransId="{89B32D04-9118-43E4-96FA-B3E5E463F147}"/>
    <dgm:cxn modelId="{0C75440F-4CA8-4F4D-9B02-ED2D79762581}" type="presParOf" srcId="{94006FB1-58BF-499F-B7E6-4B0744283CBA}" destId="{49D8674E-AE31-4C3D-A5EE-A7C57B0EE5BA}" srcOrd="0" destOrd="0" presId="urn:microsoft.com/office/officeart/2005/8/layout/matrix1"/>
    <dgm:cxn modelId="{DC32AC23-BE3F-4F5C-A01C-F49C5318BA11}" type="presParOf" srcId="{49D8674E-AE31-4C3D-A5EE-A7C57B0EE5BA}" destId="{167194DA-CDE3-4CA5-95C8-184815FAFD82}" srcOrd="0" destOrd="0" presId="urn:microsoft.com/office/officeart/2005/8/layout/matrix1"/>
    <dgm:cxn modelId="{D563CBCC-AF52-4DD1-A7D8-5D982190EC99}" type="presParOf" srcId="{49D8674E-AE31-4C3D-A5EE-A7C57B0EE5BA}" destId="{8BB03FF9-7D3B-4965-9E9E-64D5A192B152}" srcOrd="1" destOrd="0" presId="urn:microsoft.com/office/officeart/2005/8/layout/matrix1"/>
    <dgm:cxn modelId="{E39F421A-9192-4605-BE06-033AE848F02F}" type="presParOf" srcId="{49D8674E-AE31-4C3D-A5EE-A7C57B0EE5BA}" destId="{AF0C0D60-CAD4-40BA-8F31-CF95B05B5FF6}" srcOrd="2" destOrd="0" presId="urn:microsoft.com/office/officeart/2005/8/layout/matrix1"/>
    <dgm:cxn modelId="{1901F45C-3D6D-4C78-9AAA-124FB446D1D2}" type="presParOf" srcId="{49D8674E-AE31-4C3D-A5EE-A7C57B0EE5BA}" destId="{0D89D739-E26F-4216-BBDA-9C85C97A478C}" srcOrd="3" destOrd="0" presId="urn:microsoft.com/office/officeart/2005/8/layout/matrix1"/>
    <dgm:cxn modelId="{5933139A-A75D-40B5-81B2-6D03B6D27049}" type="presParOf" srcId="{49D8674E-AE31-4C3D-A5EE-A7C57B0EE5BA}" destId="{555F2648-D57B-4D6F-A7D0-BAA6496920DC}" srcOrd="4" destOrd="0" presId="urn:microsoft.com/office/officeart/2005/8/layout/matrix1"/>
    <dgm:cxn modelId="{D3DBD59E-DF46-4AF4-B4A1-333FAA94F648}" type="presParOf" srcId="{49D8674E-AE31-4C3D-A5EE-A7C57B0EE5BA}" destId="{E065904C-23F9-4C93-9A99-AF8E7C0977F9}" srcOrd="5" destOrd="0" presId="urn:microsoft.com/office/officeart/2005/8/layout/matrix1"/>
    <dgm:cxn modelId="{78B93AE9-636C-4F47-8B0B-6850CC813C18}" type="presParOf" srcId="{49D8674E-AE31-4C3D-A5EE-A7C57B0EE5BA}" destId="{5D4C0EBB-5193-4C82-9C35-CDB9657CB686}" srcOrd="6" destOrd="0" presId="urn:microsoft.com/office/officeart/2005/8/layout/matrix1"/>
    <dgm:cxn modelId="{C12BF6CB-A9DA-4A28-AC42-5364DC557BF4}" type="presParOf" srcId="{49D8674E-AE31-4C3D-A5EE-A7C57B0EE5BA}" destId="{E19F44CD-528F-467C-AFAB-5B31717F21FD}" srcOrd="7" destOrd="0" presId="urn:microsoft.com/office/officeart/2005/8/layout/matrix1"/>
    <dgm:cxn modelId="{F2CB5D0F-204E-4CD7-A3F3-9118B6223A08}" type="presParOf" srcId="{94006FB1-58BF-499F-B7E6-4B0744283CBA}" destId="{C30F5B69-7983-4C27-8199-6196994D01D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194DA-CDE3-4CA5-95C8-184815FAFD82}">
      <dsp:nvSpPr>
        <dsp:cNvPr id="0" name=""/>
        <dsp:cNvSpPr/>
      </dsp:nvSpPr>
      <dsp:spPr>
        <a:xfrm rot="16200000">
          <a:off x="1563660" y="-1563660"/>
          <a:ext cx="1892032" cy="5019354"/>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You Matter</a:t>
          </a:r>
        </a:p>
        <a:p>
          <a:pPr marL="0" lvl="0" indent="0" algn="ctr" defTabSz="1289050">
            <a:lnSpc>
              <a:spcPct val="90000"/>
            </a:lnSpc>
            <a:spcBef>
              <a:spcPct val="0"/>
            </a:spcBef>
            <a:spcAft>
              <a:spcPct val="35000"/>
            </a:spcAft>
            <a:buNone/>
          </a:pPr>
          <a:r>
            <a:rPr lang="en-US" sz="2000" kern="1200" dirty="0"/>
            <a:t>Your life affects others’</a:t>
          </a:r>
        </a:p>
      </dsp:txBody>
      <dsp:txXfrm rot="5400000">
        <a:off x="-1" y="1"/>
        <a:ext cx="5019354" cy="1419024"/>
      </dsp:txXfrm>
    </dsp:sp>
    <dsp:sp modelId="{AF0C0D60-CAD4-40BA-8F31-CF95B05B5FF6}">
      <dsp:nvSpPr>
        <dsp:cNvPr id="0" name=""/>
        <dsp:cNvSpPr/>
      </dsp:nvSpPr>
      <dsp:spPr>
        <a:xfrm>
          <a:off x="5019354" y="0"/>
          <a:ext cx="5019354" cy="1892032"/>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The Risks are Real</a:t>
          </a:r>
        </a:p>
        <a:p>
          <a:pPr marL="0" lvl="0" indent="0" algn="ctr" defTabSz="1155700">
            <a:lnSpc>
              <a:spcPct val="90000"/>
            </a:lnSpc>
            <a:spcBef>
              <a:spcPct val="0"/>
            </a:spcBef>
            <a:spcAft>
              <a:spcPct val="35000"/>
            </a:spcAft>
            <a:buNone/>
          </a:pPr>
          <a:r>
            <a:rPr lang="en-US" sz="2000" kern="1200" dirty="0"/>
            <a:t>One pill, and other substances, can change, or end your life</a:t>
          </a:r>
          <a:r>
            <a:rPr lang="en-US" sz="2600" kern="1200" dirty="0"/>
            <a:t> </a:t>
          </a:r>
        </a:p>
      </dsp:txBody>
      <dsp:txXfrm>
        <a:off x="5019354" y="0"/>
        <a:ext cx="5019354" cy="1419024"/>
      </dsp:txXfrm>
    </dsp:sp>
    <dsp:sp modelId="{555F2648-D57B-4D6F-A7D0-BAA6496920DC}">
      <dsp:nvSpPr>
        <dsp:cNvPr id="0" name=""/>
        <dsp:cNvSpPr/>
      </dsp:nvSpPr>
      <dsp:spPr>
        <a:xfrm rot="10800000">
          <a:off x="0" y="1892032"/>
          <a:ext cx="5019354" cy="1892032"/>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Get Help</a:t>
          </a:r>
        </a:p>
        <a:p>
          <a:pPr marL="0" lvl="0" indent="0" algn="ctr" defTabSz="1244600">
            <a:lnSpc>
              <a:spcPct val="90000"/>
            </a:lnSpc>
            <a:spcBef>
              <a:spcPct val="0"/>
            </a:spcBef>
            <a:spcAft>
              <a:spcPct val="35000"/>
            </a:spcAft>
            <a:buNone/>
          </a:pPr>
          <a:r>
            <a:rPr lang="en-US" sz="1800" kern="1200" dirty="0"/>
            <a:t>People who know how to help want you to be healthy. Seek and accept help.</a:t>
          </a:r>
        </a:p>
      </dsp:txBody>
      <dsp:txXfrm rot="10800000">
        <a:off x="0" y="2365040"/>
        <a:ext cx="5019354" cy="1419024"/>
      </dsp:txXfrm>
    </dsp:sp>
    <dsp:sp modelId="{5D4C0EBB-5193-4C82-9C35-CDB9657CB686}">
      <dsp:nvSpPr>
        <dsp:cNvPr id="0" name=""/>
        <dsp:cNvSpPr/>
      </dsp:nvSpPr>
      <dsp:spPr>
        <a:xfrm rot="5400000">
          <a:off x="6583014" y="328371"/>
          <a:ext cx="1892032" cy="5019354"/>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Give Help</a:t>
          </a:r>
        </a:p>
        <a:p>
          <a:pPr marL="0" lvl="0" indent="0" algn="ctr" defTabSz="1244600">
            <a:lnSpc>
              <a:spcPct val="90000"/>
            </a:lnSpc>
            <a:spcBef>
              <a:spcPct val="0"/>
            </a:spcBef>
            <a:spcAft>
              <a:spcPct val="35000"/>
            </a:spcAft>
            <a:buNone/>
          </a:pPr>
          <a:r>
            <a:rPr lang="en-US" sz="1800" kern="1200" dirty="0"/>
            <a:t>Many things – from being a true friend to mentoring to getting involved in your community – can save lives.</a:t>
          </a:r>
        </a:p>
      </dsp:txBody>
      <dsp:txXfrm rot="-5400000">
        <a:off x="5019353" y="2365040"/>
        <a:ext cx="5019354" cy="1419024"/>
      </dsp:txXfrm>
    </dsp:sp>
    <dsp:sp modelId="{C30F5B69-7983-4C27-8199-6196994D01D8}">
      <dsp:nvSpPr>
        <dsp:cNvPr id="0" name=""/>
        <dsp:cNvSpPr/>
      </dsp:nvSpPr>
      <dsp:spPr>
        <a:xfrm>
          <a:off x="3513547" y="1419024"/>
          <a:ext cx="3011612" cy="94601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What you can say</a:t>
          </a:r>
        </a:p>
      </dsp:txBody>
      <dsp:txXfrm>
        <a:off x="3559728" y="1465205"/>
        <a:ext cx="2919250" cy="85365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0.37811</cdr:x>
      <cdr:y>0.45159</cdr:y>
    </cdr:from>
    <cdr:to>
      <cdr:x>0.62189</cdr:x>
      <cdr:y>0.59074</cdr:y>
    </cdr:to>
    <cdr:sp macro="" textlink="">
      <cdr:nvSpPr>
        <cdr:cNvPr id="2" name="TextBox 1">
          <a:extLst xmlns:a="http://schemas.openxmlformats.org/drawingml/2006/main">
            <a:ext uri="{FF2B5EF4-FFF2-40B4-BE49-F238E27FC236}">
              <a16:creationId xmlns:a16="http://schemas.microsoft.com/office/drawing/2014/main" id="{10A14968-8E81-DB40-A407-15E3FEB70E81}"/>
            </a:ext>
          </a:extLst>
        </cdr:cNvPr>
        <cdr:cNvSpPr txBox="1"/>
      </cdr:nvSpPr>
      <cdr:spPr>
        <a:xfrm xmlns:a="http://schemas.openxmlformats.org/drawingml/2006/main">
          <a:off x="4286983" y="2175783"/>
          <a:ext cx="2763959" cy="670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000" b="1" dirty="0">
              <a:solidFill>
                <a:schemeClr val="accent2"/>
              </a:solidFill>
              <a:latin typeface="Public Sans" pitchFamily="2" charset="77"/>
            </a:rPr>
            <a:t>&gt; 100,000</a:t>
          </a:r>
        </a:p>
      </cdr:txBody>
    </cdr:sp>
  </cdr:relSizeAnchor>
  <cdr:relSizeAnchor xmlns:cdr="http://schemas.openxmlformats.org/drawingml/2006/chartDrawing">
    <cdr:from>
      <cdr:x>0.37811</cdr:x>
      <cdr:y>0.59205</cdr:y>
    </cdr:from>
    <cdr:to>
      <cdr:x>0.62189</cdr:x>
      <cdr:y>0.73121</cdr:y>
    </cdr:to>
    <cdr:sp macro="" textlink="">
      <cdr:nvSpPr>
        <cdr:cNvPr id="3" name="TextBox 2">
          <a:extLst xmlns:a="http://schemas.openxmlformats.org/drawingml/2006/main">
            <a:ext uri="{FF2B5EF4-FFF2-40B4-BE49-F238E27FC236}">
              <a16:creationId xmlns:a16="http://schemas.microsoft.com/office/drawing/2014/main" id="{DC4386B6-FA13-C147-B82D-F681131AF31B}"/>
            </a:ext>
          </a:extLst>
        </cdr:cNvPr>
        <cdr:cNvSpPr txBox="1"/>
      </cdr:nvSpPr>
      <cdr:spPr>
        <a:xfrm xmlns:a="http://schemas.openxmlformats.org/drawingml/2006/main">
          <a:off x="4286983" y="2852530"/>
          <a:ext cx="2763959" cy="6704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accent2"/>
              </a:solidFill>
              <a:latin typeface="Public Sans" pitchFamily="2" charset="77"/>
            </a:rPr>
            <a:t>Drug overdose deaths over the last year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3/27/2025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3/27/2025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Localize your welcome page….</a:t>
            </a:r>
          </a:p>
          <a:p>
            <a:r>
              <a:rPr lang="en-US" dirty="0"/>
              <a:t>Explain who DEA is and what we do</a:t>
            </a:r>
          </a:p>
          <a:p>
            <a:r>
              <a:rPr lang="en-US" dirty="0"/>
              <a:t>Here to talk about the threat to our community from fake pills and fentanyl</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dirty="0"/>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Medical grade fentanyl is made in a clean controlled laboratory, like this one, with strict regulations and taken in hospitals or nursing homes under strict medical care.</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11</a:t>
            </a:fld>
            <a:endParaRPr lang="en-US" dirty="0"/>
          </a:p>
        </p:txBody>
      </p:sp>
    </p:spTree>
    <p:extLst>
      <p:ext uri="{BB962C8B-B14F-4D97-AF65-F5344CB8AC3E}">
        <p14:creationId xmlns:p14="http://schemas.microsoft.com/office/powerpoint/2010/main" val="380817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aren’t talking about medical grade fentanyl.  </a:t>
            </a:r>
          </a:p>
          <a:p>
            <a:r>
              <a:rPr lang="en-US" dirty="0"/>
              <a:t>We are talking about illicit fentanyl made in places like jungles, and warehouses, and garages.</a:t>
            </a:r>
          </a:p>
          <a:p>
            <a:endParaRPr lang="en-US" dirty="0"/>
          </a:p>
          <a:p>
            <a:r>
              <a:rPr lang="en-US" dirty="0"/>
              <a:t>There is no quality control in these operations.  There is also no regard for human lives.  There is no telling how much fentanyl will end up in one pill.  </a:t>
            </a:r>
          </a:p>
          <a:p>
            <a:r>
              <a:rPr lang="en-US" dirty="0"/>
              <a:t> </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dirty="0"/>
          </a:p>
        </p:txBody>
      </p:sp>
    </p:spTree>
    <p:extLst>
      <p:ext uri="{BB962C8B-B14F-4D97-AF65-F5344CB8AC3E}">
        <p14:creationId xmlns:p14="http://schemas.microsoft.com/office/powerpoint/2010/main" val="12389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 is actively targeting the two Mexico-based drug cartels that are responsible for most of the fentanyl being trafficked into American communities. They are the Sinaloa and Jalisco cartels and their criminal work reaches across the U.S.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115218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n-US" dirty="0"/>
              <a:t>Here is an infographic that shows you the supply chain that illicit fentanyl takes on its way to American cities and towns. It starts with precursor chemicals from China that are smuggled to Mexico. In Mexico, those chemicals are manufactured into fake pills made to look like legitimate pharmaceuticals. From there, the pills are smuggled into American communities and distributed to individuals. The final step is that the profits made from the sale of these poisons are laundered back to the drug cartels and their suppliers. </a:t>
            </a:r>
          </a:p>
        </p:txBody>
      </p:sp>
    </p:spTree>
    <p:extLst>
      <p:ext uri="{BB962C8B-B14F-4D97-AF65-F5344CB8AC3E}">
        <p14:creationId xmlns:p14="http://schemas.microsoft.com/office/powerpoint/2010/main" val="323843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Social media sites, popular with high </a:t>
            </a:r>
            <a:r>
              <a:rPr lang="en-US" dirty="0" err="1"/>
              <a:t>schoolers</a:t>
            </a:r>
            <a:r>
              <a:rPr lang="en-US" dirty="0"/>
              <a:t> and young adults to share stories and pictures, have also become popular platforms for drug trafficking organizations who use the sites to sell their illicit drugs.</a:t>
            </a:r>
          </a:p>
        </p:txBody>
      </p:sp>
      <p:sp>
        <p:nvSpPr>
          <p:cNvPr id="4" name="Slide Number Placeholder 3"/>
          <p:cNvSpPr>
            <a:spLocks noGrp="1"/>
          </p:cNvSpPr>
          <p:nvPr>
            <p:ph type="sldNum" sz="quarter" idx="10"/>
          </p:nvPr>
        </p:nvSpPr>
        <p:spPr/>
        <p:txBody>
          <a:bodyPr/>
          <a:lstStyle/>
          <a:p>
            <a:fld id="{B3478273-6C31-4210-875F-5930F018A88E}" type="slidenum">
              <a:rPr lang="en-US" smtClean="0"/>
              <a:t>16</a:t>
            </a:fld>
            <a:endParaRPr lang="en-US" dirty="0"/>
          </a:p>
        </p:txBody>
      </p:sp>
    </p:spTree>
    <p:extLst>
      <p:ext uri="{BB962C8B-B14F-4D97-AF65-F5344CB8AC3E}">
        <p14:creationId xmlns:p14="http://schemas.microsoft.com/office/powerpoint/2010/main" val="83979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traffickers</a:t>
            </a:r>
            <a:r>
              <a:rPr lang="en-US" baseline="0" dirty="0"/>
              <a:t> and those seeking these drugs are using a whole language of </a:t>
            </a:r>
            <a:r>
              <a:rPr lang="en-US" baseline="0" dirty="0" err="1"/>
              <a:t>emojis</a:t>
            </a:r>
            <a:r>
              <a:rPr lang="en-US" baseline="0" dirty="0"/>
              <a:t> on social media to communicate about selling and buying these drugs.</a:t>
            </a:r>
          </a:p>
          <a:p>
            <a:endParaRPr lang="en-US" baseline="0" dirty="0"/>
          </a:p>
          <a:p>
            <a:pPr defTabSz="931774">
              <a:defRPr/>
            </a:pPr>
            <a:r>
              <a:rPr lang="en-US" dirty="0">
                <a:latin typeface="Arial" panose="020B0604020202020204" pitchFamily="34" charset="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t>DEA works with social media and internet companies to provide information that will help them better understand how dangerous drug traffickers operate in their space.</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17</a:t>
            </a:fld>
            <a:endParaRPr lang="en-US" dirty="0"/>
          </a:p>
        </p:txBody>
      </p:sp>
    </p:spTree>
    <p:extLst>
      <p:ext uri="{BB962C8B-B14F-4D97-AF65-F5344CB8AC3E}">
        <p14:creationId xmlns:p14="http://schemas.microsoft.com/office/powerpoint/2010/main" val="106002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n-US" sz="1400" dirty="0"/>
              <a:t>DEA has launched “One Pill Can Kill” awareness campaign. Please help us spread the word.</a:t>
            </a:r>
          </a:p>
          <a:p>
            <a:endParaRPr lang="en-US" sz="1400" dirty="0"/>
          </a:p>
          <a:p>
            <a:pPr defTabSz="931774">
              <a:defRPr/>
            </a:pPr>
            <a:r>
              <a:rPr lang="en-US" sz="1400" dirty="0"/>
              <a:t>Educate the general public about the dangers associated with fake pills.</a:t>
            </a:r>
          </a:p>
          <a:p>
            <a:pPr defTabSz="931774">
              <a:defRPr/>
            </a:pPr>
            <a:endParaRPr lang="en-US" sz="1400" dirty="0"/>
          </a:p>
          <a:p>
            <a:pPr defTabSz="950969">
              <a:defRPr/>
            </a:pPr>
            <a:r>
              <a:rPr lang="en-US" sz="1400" dirty="0"/>
              <a:t>Connect people with information and resources related to fake pills, fentanyl, and methamphetamine in an effort to drive down overdose deaths.</a:t>
            </a:r>
          </a:p>
          <a:p>
            <a:pPr marL="0" indent="0" defTabSz="950969">
              <a:buFont typeface="Arial" panose="020B0604020202020204" pitchFamily="34" charset="0"/>
              <a:buNone/>
              <a:defRPr/>
            </a:pPr>
            <a:endParaRPr lang="en-US" sz="1400" dirty="0"/>
          </a:p>
          <a:p>
            <a:pPr defTabSz="950969">
              <a:defRPr/>
            </a:pPr>
            <a:r>
              <a:rPr lang="en-US" sz="1400" dirty="0"/>
              <a:t>Partner with local, state and federal law enforcement, prevention and public health organizations to elevate the awareness of these dangerous and potentially deadly counterfeit pills.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18</a:t>
            </a:fld>
            <a:endParaRPr lang="en-US" dirty="0"/>
          </a:p>
        </p:txBody>
      </p:sp>
    </p:spTree>
    <p:extLst>
      <p:ext uri="{BB962C8B-B14F-4D97-AF65-F5344CB8AC3E}">
        <p14:creationId xmlns:p14="http://schemas.microsoft.com/office/powerpoint/2010/main" val="260977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n-US" sz="1400" dirty="0"/>
              <a:t>Encourage people to only use medications as they are prescribed to them by a licensed medical provider and dispensed by a trusted pharmacy.</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n-US" sz="1400" dirty="0"/>
              <a:t>Remind people to protect themselves from diversion by securing their prescription medications and cleaning out their medicine cabinets at least twice a year.</a:t>
            </a:r>
          </a:p>
          <a:p>
            <a:pPr marL="0" indent="0" defTabSz="950969">
              <a:buFont typeface="Arial" panose="020B0604020202020204" pitchFamily="34" charset="0"/>
              <a:buNone/>
              <a:defRPr/>
            </a:pPr>
            <a:endParaRPr lang="en-US" sz="1400" dirty="0"/>
          </a:p>
          <a:p>
            <a:pPr defTabSz="950969">
              <a:defRPr/>
            </a:pPr>
            <a:r>
              <a:rPr lang="en-US" sz="1400" u="sng" dirty="0"/>
              <a:t>Key Messages</a:t>
            </a:r>
            <a:endParaRPr lang="en-US" sz="1400" dirty="0"/>
          </a:p>
          <a:p>
            <a:pPr marL="237742" indent="-237742" defTabSz="950969">
              <a:buFont typeface="+mj-lt"/>
              <a:buAutoNum type="arabicPeriod"/>
              <a:defRPr/>
            </a:pPr>
            <a:r>
              <a:rPr lang="en-US" dirty="0"/>
              <a:t>The drug overdose crisis in the United States is a clear and present public health, public safety, and national security threat.</a:t>
            </a:r>
          </a:p>
          <a:p>
            <a:pPr marL="237742" indent="-237742" defTabSz="950969">
              <a:buFont typeface="+mj-lt"/>
              <a:buAutoNum type="arabicPeriod"/>
              <a:defRPr/>
            </a:pPr>
            <a:r>
              <a:rPr lang="en-US" sz="1400" dirty="0"/>
              <a:t>One Pill Can Kill. Don’t take this warning lightly. It only takes one counterfeit pill, with a lethal dose of fentanyl, to kill you.</a:t>
            </a:r>
          </a:p>
          <a:p>
            <a:pPr marL="237742" indent="-237742" defTabSz="950969">
              <a:buFont typeface="+mj-lt"/>
              <a:buAutoNum type="arabicPeriod"/>
              <a:defRPr/>
            </a:pPr>
            <a:r>
              <a:rPr lang="en-US" sz="1400" dirty="0"/>
              <a:t>Only take medications that were prescribed to you by a trusted medical professional and dispensed by a licensed pharmacist.</a:t>
            </a:r>
          </a:p>
          <a:p>
            <a:pPr marL="237742" indent="-237742" defTabSz="950969">
              <a:buFont typeface="+mj-lt"/>
              <a:buAutoNum type="arabicPeriod"/>
              <a:defRPr/>
            </a:pPr>
            <a:r>
              <a:rPr lang="en-US" sz="1400" dirty="0"/>
              <a:t>Transnational Drug Trafficking Organizations have capitalized on the opioid epidemic and prescription drug misuse by flooding the United States with mass quantities of counterfeit prescription pills.</a:t>
            </a:r>
          </a:p>
          <a:p>
            <a:pPr marL="237742" indent="-237742" defTabSz="950969">
              <a:buFont typeface="+mj-lt"/>
              <a:buAutoNum type="arabicPeriod"/>
              <a:defRPr/>
            </a:pPr>
            <a:r>
              <a:rPr lang="en-US" sz="1400" dirty="0"/>
              <a:t>DEA will continue its mission to target the most dangerous individuals and organizations who are causing harm in our neighborhoods and communities; we are dedicated to reducing drug-related violence; and we must do our part to lower drug overdose deaths.</a:t>
            </a:r>
          </a:p>
          <a:p>
            <a:pPr marL="237742" indent="-237742" defTabSz="950969">
              <a:buFont typeface="+mj-lt"/>
              <a:buAutoNum type="arabicPeriod"/>
              <a:defRPr/>
            </a:pPr>
            <a:r>
              <a:rPr lang="en-US" sz="1400" dirty="0"/>
              <a:t>Social media sites, popular with high schoolers and young adults, to share stories and pictures have also become popular platforms for drug trafficking organizations who use the sites to sell their illicit drugs.</a:t>
            </a:r>
          </a:p>
          <a:p>
            <a:pPr marL="237742" indent="-237742" defTabSz="950969">
              <a:buFont typeface="+mj-lt"/>
              <a:buAutoNum type="arabicPeriod"/>
              <a:defRPr/>
            </a:pPr>
            <a:r>
              <a:rPr lang="en-US" sz="1400" dirty="0"/>
              <a:t>DEA works with social media and internet companies to provide information that will help them better understand how dangerous drug traffickers operate in their space.</a:t>
            </a:r>
          </a:p>
          <a:p>
            <a:pPr marL="237742" indent="-237742" defTabSz="950969">
              <a:buFont typeface="+mj-lt"/>
              <a:buAutoNum type="arabicPeriod"/>
              <a:defRPr/>
            </a:pPr>
            <a:r>
              <a:rPr lang="en-US" sz="1400" dirty="0"/>
              <a:t>The best way to affect supply is to reduce demand. One of the best ways to reduce demand is through education and awareness.</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19</a:t>
            </a:fld>
            <a:endParaRPr lang="en-US" dirty="0"/>
          </a:p>
        </p:txBody>
      </p:sp>
    </p:spTree>
    <p:extLst>
      <p:ext uri="{BB962C8B-B14F-4D97-AF65-F5344CB8AC3E}">
        <p14:creationId xmlns:p14="http://schemas.microsoft.com/office/powerpoint/2010/main" val="190764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314325"/>
            <a:ext cx="4213225" cy="2370138"/>
          </a:xfrm>
        </p:spPr>
      </p:sp>
      <p:sp>
        <p:nvSpPr>
          <p:cNvPr id="3" name="Notes Placeholder 2"/>
          <p:cNvSpPr>
            <a:spLocks noGrp="1"/>
          </p:cNvSpPr>
          <p:nvPr>
            <p:ph type="body" idx="1"/>
          </p:nvPr>
        </p:nvSpPr>
        <p:spPr>
          <a:xfrm>
            <a:off x="930910" y="2802455"/>
            <a:ext cx="7447280" cy="3905751"/>
          </a:xfrm>
        </p:spPr>
        <p:txBody>
          <a:bodyPr/>
          <a:lstStyle/>
          <a:p>
            <a:r>
              <a:rPr lang="en-US" dirty="0"/>
              <a:t>It is our hope that now you understand that [you as young people and your friends / the kids you care about] are being targeted and you are in danger because one pill can kill.</a:t>
            </a:r>
          </a:p>
          <a:p>
            <a:endParaRPr lang="en-US" dirty="0"/>
          </a:p>
          <a:p>
            <a:r>
              <a:rPr lang="en-US" dirty="0"/>
              <a:t>That knowledge can protect you, but you can also use it to protect people you care about.  </a:t>
            </a:r>
            <a:r>
              <a:rPr lang="en-US" b="1" dirty="0"/>
              <a:t>Here is what you can say:</a:t>
            </a:r>
          </a:p>
          <a:p>
            <a:endParaRPr lang="en-US" dirty="0"/>
          </a:p>
          <a:p>
            <a:r>
              <a:rPr lang="en-US" dirty="0"/>
              <a:t>The first thing I would tell a [friend / young person I care about] is </a:t>
            </a:r>
            <a:r>
              <a:rPr lang="en-US" b="1" dirty="0"/>
              <a:t>“You Matter.”</a:t>
            </a:r>
            <a:r>
              <a:rPr lang="en-US" dirty="0"/>
              <a:t>  Whatever stress or isolation or anger or upset you may feel, your life affects other people’s and their life would be worse if you’re not in it. Your future can make other people’s better.</a:t>
            </a:r>
          </a:p>
          <a:p>
            <a:endParaRPr lang="en-US" dirty="0"/>
          </a:p>
          <a:p>
            <a:r>
              <a:rPr lang="en-US" dirty="0"/>
              <a:t>The next thing I would say is that the </a:t>
            </a:r>
            <a:r>
              <a:rPr lang="en-US" b="1" dirty="0"/>
              <a:t>risks are real</a:t>
            </a:r>
            <a:r>
              <a:rPr lang="en-US" dirty="0"/>
              <a:t>. Substance use has never been healthy. There have always been dangers of addiction or bad decisions. But today’s drug supply is toxic and taking the lives of too many young people.</a:t>
            </a:r>
          </a:p>
          <a:p>
            <a:endParaRPr lang="en-US" dirty="0"/>
          </a:p>
          <a:p>
            <a:r>
              <a:rPr lang="en-US" dirty="0"/>
              <a:t>Third, if you need help; </a:t>
            </a:r>
            <a:r>
              <a:rPr lang="en-US" b="1" dirty="0"/>
              <a:t>get help</a:t>
            </a:r>
            <a:r>
              <a:rPr lang="en-US" dirty="0"/>
              <a:t>. Whether it is [a teacher or a school nurse or a coach / another parent or a doctor or a community organization] start looking and you will find people who want to help. Sometimes pride or fear can keep us for asking for help. Don’t let it. If all else fails, dial 988. It is a free national service from the federal government that can connect you with services that can help.</a:t>
            </a:r>
          </a:p>
          <a:p>
            <a:endParaRPr lang="en-US" dirty="0"/>
          </a:p>
          <a:p>
            <a:r>
              <a:rPr lang="en-US" dirty="0"/>
              <a:t>Finally, you can </a:t>
            </a:r>
            <a:r>
              <a:rPr lang="en-US" b="1" dirty="0"/>
              <a:t>give help</a:t>
            </a:r>
            <a:r>
              <a:rPr lang="en-US" dirty="0"/>
              <a:t>. That may mean having a tough conversation to say you are worried; or it could be getting trained to provide support to peers; or it could mean carrying naloxone.  There is something that all of us can do to save the lives of people in our world.</a:t>
            </a:r>
          </a:p>
        </p:txBody>
      </p:sp>
      <p:sp>
        <p:nvSpPr>
          <p:cNvPr id="4" name="Slide Number Placeholder 3"/>
          <p:cNvSpPr>
            <a:spLocks noGrp="1"/>
          </p:cNvSpPr>
          <p:nvPr>
            <p:ph type="sldNum" sz="quarter" idx="5"/>
          </p:nvPr>
        </p:nvSpPr>
        <p:spPr/>
        <p:txBody>
          <a:bodyPr/>
          <a:lstStyle/>
          <a:p>
            <a:fld id="{B3478273-6C31-4210-875F-5930F018A88E}" type="slidenum">
              <a:rPr lang="en-US" smtClean="0"/>
              <a:t>20</a:t>
            </a:fld>
            <a:endParaRPr lang="en-US" dirty="0"/>
          </a:p>
        </p:txBody>
      </p:sp>
    </p:spTree>
    <p:extLst>
      <p:ext uri="{BB962C8B-B14F-4D97-AF65-F5344CB8AC3E}">
        <p14:creationId xmlns:p14="http://schemas.microsoft.com/office/powerpoint/2010/main" val="1528624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415925"/>
            <a:ext cx="4213225" cy="2370138"/>
          </a:xfrm>
        </p:spPr>
      </p:sp>
      <p:sp>
        <p:nvSpPr>
          <p:cNvPr id="3" name="Notes Placeholder 2"/>
          <p:cNvSpPr>
            <a:spLocks noGrp="1"/>
          </p:cNvSpPr>
          <p:nvPr>
            <p:ph type="body" idx="1"/>
          </p:nvPr>
        </p:nvSpPr>
        <p:spPr/>
        <p:txBody>
          <a:bodyPr/>
          <a:lstStyle/>
          <a:p>
            <a:r>
              <a:rPr lang="en-US" dirty="0"/>
              <a:t>So – how do you have helpful conversations? That is – literally – a whole presentation by itself, but today we’ll talk about two tools you can use.</a:t>
            </a:r>
          </a:p>
          <a:p>
            <a:endParaRPr lang="en-US" dirty="0"/>
          </a:p>
          <a:p>
            <a:r>
              <a:rPr lang="en-US" dirty="0"/>
              <a:t>The first is open-ended questions. [ASK WHO HAS HEARD OF OPEN-ENDED QUESTIONS &amp; WHAT THE AUDIENCE THINKS THEY MEAN]</a:t>
            </a:r>
          </a:p>
          <a:p>
            <a:endParaRPr lang="en-US" dirty="0"/>
          </a:p>
          <a:p>
            <a:r>
              <a:rPr lang="en-US" dirty="0"/>
              <a:t>Very simply, open ended questions are questions that can’t be answered with a simple “yes” or “no” or other short answer.</a:t>
            </a:r>
          </a:p>
          <a:p>
            <a:endParaRPr lang="en-US" dirty="0"/>
          </a:p>
          <a:p>
            <a:r>
              <a:rPr lang="en-US" dirty="0"/>
              <a:t>There are a bunch of examples here.  What I would suggest is when you want to have an important conversation, think about the questions you want to ask and take some time to turn them into open-ended questions.</a:t>
            </a:r>
          </a:p>
        </p:txBody>
      </p:sp>
      <p:sp>
        <p:nvSpPr>
          <p:cNvPr id="4" name="Slide Number Placeholder 3"/>
          <p:cNvSpPr>
            <a:spLocks noGrp="1"/>
          </p:cNvSpPr>
          <p:nvPr>
            <p:ph type="sldNum" sz="quarter" idx="5"/>
          </p:nvPr>
        </p:nvSpPr>
        <p:spPr/>
        <p:txBody>
          <a:bodyPr/>
          <a:lstStyle/>
          <a:p>
            <a:fld id="{B3478273-6C31-4210-875F-5930F018A88E}" type="slidenum">
              <a:rPr lang="en-US" smtClean="0"/>
              <a:t>21</a:t>
            </a:fld>
            <a:endParaRPr lang="en-US" dirty="0"/>
          </a:p>
        </p:txBody>
      </p:sp>
    </p:spTree>
    <p:extLst>
      <p:ext uri="{BB962C8B-B14F-4D97-AF65-F5344CB8AC3E}">
        <p14:creationId xmlns:p14="http://schemas.microsoft.com/office/powerpoint/2010/main" val="157669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today to talk about the drug overdose crisis.  It is one of the greatest threats to the safety, health and well-being in every community across America.   </a:t>
            </a:r>
          </a:p>
          <a:p>
            <a:endParaRPr lang="en-US" dirty="0"/>
          </a:p>
          <a:p>
            <a:r>
              <a:rPr lang="en-US" dirty="0"/>
              <a:t>DEA is doing everything it can to keep dangerous and deadly drugs out of your community, but we need your help.  We need you to be educated about the dangers of today’s drugs.  As we will discuss, some of these drugs are so lethal that experimenting with them just one time – could be deadly.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dirty="0"/>
          </a:p>
        </p:txBody>
      </p:sp>
    </p:spTree>
    <p:extLst>
      <p:ext uri="{BB962C8B-B14F-4D97-AF65-F5344CB8AC3E}">
        <p14:creationId xmlns:p14="http://schemas.microsoft.com/office/powerpoint/2010/main" val="2100266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tool is the information sandwich.  </a:t>
            </a:r>
          </a:p>
          <a:p>
            <a:endParaRPr lang="en-US" dirty="0"/>
          </a:p>
          <a:p>
            <a:r>
              <a:rPr lang="en-US" dirty="0"/>
              <a:t>If there is an idea or some facts that you want to share, the information sandwich is a great tool to visualize and use. </a:t>
            </a:r>
          </a:p>
          <a:p>
            <a:endParaRPr lang="en-US" dirty="0"/>
          </a:p>
          <a:p>
            <a:r>
              <a:rPr lang="en-US" dirty="0"/>
              <a:t>The first part is an invitation to talk; the middle is the information you want to provide; and the third part is checking back to make sure things make sense and – hopefully – continue the conversation.</a:t>
            </a:r>
          </a:p>
        </p:txBody>
      </p:sp>
      <p:sp>
        <p:nvSpPr>
          <p:cNvPr id="4" name="Slide Number Placeholder 3"/>
          <p:cNvSpPr>
            <a:spLocks noGrp="1"/>
          </p:cNvSpPr>
          <p:nvPr>
            <p:ph type="sldNum" sz="quarter" idx="5"/>
          </p:nvPr>
        </p:nvSpPr>
        <p:spPr/>
        <p:txBody>
          <a:bodyPr/>
          <a:lstStyle/>
          <a:p>
            <a:fld id="{B3478273-6C31-4210-875F-5930F018A88E}" type="slidenum">
              <a:rPr lang="en-US" smtClean="0"/>
              <a:t>22</a:t>
            </a:fld>
            <a:endParaRPr lang="en-US" dirty="0"/>
          </a:p>
        </p:txBody>
      </p:sp>
    </p:spTree>
    <p:extLst>
      <p:ext uri="{BB962C8B-B14F-4D97-AF65-F5344CB8AC3E}">
        <p14:creationId xmlns:p14="http://schemas.microsoft.com/office/powerpoint/2010/main" val="26245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a:extLst>
            <a:ext uri="{FF2B5EF4-FFF2-40B4-BE49-F238E27FC236}">
              <a16:creationId xmlns:a16="http://schemas.microsoft.com/office/drawing/2014/main" id="{0183A7B5-C1B8-FA3C-2C37-6F59FA7E7E70}"/>
            </a:ext>
          </a:extLst>
        </p:cNvPr>
        <p:cNvGrpSpPr/>
        <p:nvPr/>
      </p:nvGrpSpPr>
      <p:grpSpPr>
        <a:xfrm>
          <a:off x="0" y="0"/>
          <a:ext cx="0" cy="0"/>
          <a:chOff x="0" y="0"/>
          <a:chExt cx="0" cy="0"/>
        </a:xfrm>
      </p:grpSpPr>
      <p:sp>
        <p:nvSpPr>
          <p:cNvPr id="570" name="Google Shape;570;p28:notes">
            <a:extLst>
              <a:ext uri="{FF2B5EF4-FFF2-40B4-BE49-F238E27FC236}">
                <a16:creationId xmlns:a16="http://schemas.microsoft.com/office/drawing/2014/main" id="{B29F0918-CFD8-50D9-556E-8D9D3F98B3AD}"/>
              </a:ext>
            </a:extLst>
          </p:cNvPr>
          <p:cNvSpPr>
            <a:spLocks noGrp="1" noRot="1" noChangeAspect="1"/>
          </p:cNvSpPr>
          <p:nvPr>
            <p:ph type="sldImg" idx="2"/>
          </p:nvPr>
        </p:nvSpPr>
        <p:spPr>
          <a:xfrm>
            <a:off x="1855788" y="706438"/>
            <a:ext cx="4984750" cy="28051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1" name="Google Shape;571;p28:notes">
            <a:extLst>
              <a:ext uri="{FF2B5EF4-FFF2-40B4-BE49-F238E27FC236}">
                <a16:creationId xmlns:a16="http://schemas.microsoft.com/office/drawing/2014/main" id="{AF988EB1-C746-66CE-DF46-F144AA323164}"/>
              </a:ext>
            </a:extLst>
          </p:cNvPr>
          <p:cNvSpPr txBox="1">
            <a:spLocks noGrp="1"/>
          </p:cNvSpPr>
          <p:nvPr>
            <p:ph type="body" idx="1"/>
          </p:nvPr>
        </p:nvSpPr>
        <p:spPr>
          <a:xfrm>
            <a:off x="702634" y="3608777"/>
            <a:ext cx="8317569" cy="4196684"/>
          </a:xfrm>
          <a:prstGeom prst="rect">
            <a:avLst/>
          </a:prstGeom>
          <a:noFill/>
          <a:ln>
            <a:noFill/>
          </a:ln>
        </p:spPr>
        <p:txBody>
          <a:bodyPr spcFirstLastPara="1" wrap="square" lIns="93415" tIns="93415" rIns="93415" bIns="93415" anchor="t" anchorCtr="0">
            <a:normAutofit/>
          </a:bodyPr>
          <a:lstStyle/>
          <a:p>
            <a:pPr marL="158988">
              <a:buSzPts val="1100"/>
            </a:pPr>
            <a:r>
              <a:rPr lang="en-US" dirty="0">
                <a:latin typeface="Aptos" panose="020B0004020202020204" pitchFamily="34" charset="0"/>
              </a:rPr>
              <a:t>So, here is an example…</a:t>
            </a:r>
            <a:endParaRPr dirty="0">
              <a:latin typeface="Aptos" panose="020B0004020202020204" pitchFamily="34" charset="0"/>
            </a:endParaRPr>
          </a:p>
          <a:p>
            <a:pPr marL="158988">
              <a:buSzPts val="1100"/>
            </a:pPr>
            <a:endParaRPr dirty="0">
              <a:latin typeface="Aptos" panose="020B0004020202020204" pitchFamily="34" charset="0"/>
            </a:endParaRPr>
          </a:p>
          <a:p>
            <a:pPr marL="158988">
              <a:buSzPts val="1100"/>
            </a:pPr>
            <a:r>
              <a:rPr lang="en-US" dirty="0">
                <a:latin typeface="Aptos" panose="020B0004020202020204" pitchFamily="34" charset="0"/>
              </a:rPr>
              <a:t>[CLICK THROUGH AND READ EXAMPLE]</a:t>
            </a:r>
            <a:endParaRPr dirty="0">
              <a:latin typeface="Aptos" panose="020B0004020202020204" pitchFamily="34" charset="0"/>
            </a:endParaRPr>
          </a:p>
          <a:p>
            <a:pPr marL="158988">
              <a:buSzPts val="1100"/>
            </a:pPr>
            <a:endParaRPr dirty="0">
              <a:latin typeface="Aptos" panose="020B0004020202020204" pitchFamily="34" charset="0"/>
            </a:endParaRPr>
          </a:p>
          <a:p>
            <a:pPr marL="158988">
              <a:buClr>
                <a:srgbClr val="000000"/>
              </a:buClr>
              <a:buSzPts val="1100"/>
            </a:pPr>
            <a:r>
              <a:rPr lang="en-US" dirty="0">
                <a:latin typeface="Aptos" panose="020B0004020202020204" pitchFamily="34" charset="0"/>
              </a:rPr>
              <a:t>So, let’s break this down … </a:t>
            </a:r>
            <a:r>
              <a:rPr lang="en-US" b="0" i="0" u="none" strike="noStrike" cap="none" dirty="0">
                <a:latin typeface="Aptos" panose="020B0004020202020204" pitchFamily="34" charset="0"/>
                <a:ea typeface="Arial"/>
                <a:cs typeface="Arial"/>
                <a:sym typeface="Arial"/>
              </a:rPr>
              <a:t>“Can I share something I heard?” is “asking permission,” or an “invitation to talk.”  That moment may not be a good time to talk, and that’s ok. Find a better time.</a:t>
            </a:r>
            <a:endParaRPr dirty="0">
              <a:latin typeface="Aptos" panose="020B0004020202020204" pitchFamily="34" charset="0"/>
            </a:endParaRP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n-US" b="0" i="0" u="none" strike="noStrike" cap="none" dirty="0">
                <a:latin typeface="Aptos" panose="020B0004020202020204" pitchFamily="34" charset="0"/>
                <a:ea typeface="Arial"/>
                <a:cs typeface="Arial"/>
                <a:sym typeface="Arial"/>
              </a:rPr>
              <a:t>The “information” you are providing are facts about fentanyl.</a:t>
            </a:r>
            <a:endParaRPr dirty="0">
              <a:latin typeface="Aptos" panose="020B0004020202020204" pitchFamily="34" charset="0"/>
            </a:endParaRP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n-US" b="0" i="0" u="none" strike="noStrike" cap="none" dirty="0">
                <a:latin typeface="Aptos" panose="020B0004020202020204" pitchFamily="34" charset="0"/>
                <a:ea typeface="Arial"/>
                <a:cs typeface="Arial"/>
                <a:sym typeface="Arial"/>
              </a:rPr>
              <a:t>“What do you think about that?” is a way to “check for understanding.”  You may not get a response you like, but that’s ok.  It is better to get an open conversation going where you can share more information and work through any attitudes or information that could be risky.</a:t>
            </a:r>
          </a:p>
          <a:p>
            <a:pPr marL="457886" indent="-228943">
              <a:buSzPts val="1100"/>
            </a:pPr>
            <a:endParaRPr dirty="0"/>
          </a:p>
        </p:txBody>
      </p:sp>
      <p:sp>
        <p:nvSpPr>
          <p:cNvPr id="572" name="Google Shape;572;p28:notes">
            <a:extLst>
              <a:ext uri="{FF2B5EF4-FFF2-40B4-BE49-F238E27FC236}">
                <a16:creationId xmlns:a16="http://schemas.microsoft.com/office/drawing/2014/main" id="{8DBAB708-22FD-20D6-6D81-B332EAA8F2B3}"/>
              </a:ext>
            </a:extLst>
          </p:cNvPr>
          <p:cNvSpPr txBox="1">
            <a:spLocks noGrp="1"/>
          </p:cNvSpPr>
          <p:nvPr>
            <p:ph type="sldNum" idx="12"/>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23</a:t>
            </a:fld>
            <a:endParaRPr>
              <a:solidFill>
                <a:srgbClr val="000000"/>
              </a:solidFill>
              <a:latin typeface="Calibri"/>
              <a:ea typeface="Calibri"/>
              <a:cs typeface="Calibri"/>
              <a:sym typeface="Calibri"/>
            </a:endParaRPr>
          </a:p>
        </p:txBody>
      </p:sp>
      <p:sp>
        <p:nvSpPr>
          <p:cNvPr id="573" name="Google Shape;573;p28:notes">
            <a:extLst>
              <a:ext uri="{FF2B5EF4-FFF2-40B4-BE49-F238E27FC236}">
                <a16:creationId xmlns:a16="http://schemas.microsoft.com/office/drawing/2014/main" id="{E1EB17DA-FE1C-A25A-C969-2AEA992599C5}"/>
              </a:ext>
            </a:extLst>
          </p:cNvPr>
          <p:cNvSpPr txBox="1">
            <a:spLocks noGrp="1"/>
          </p:cNvSpPr>
          <p:nvPr>
            <p:ph type="hdr" idx="3"/>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r>
              <a:rPr lang="en-US" dirty="0">
                <a:solidFill>
                  <a:srgbClr val="000000"/>
                </a:solidFill>
                <a:latin typeface="Calibri"/>
                <a:ea typeface="Calibri"/>
                <a:cs typeface="Calibri"/>
                <a:sym typeface="Calibri"/>
              </a:rPr>
              <a:t>How to Talk with Your Young Person About Anything (including alcohol and other drugs)</a:t>
            </a:r>
            <a:endParaRPr dirty="0"/>
          </a:p>
        </p:txBody>
      </p:sp>
    </p:spTree>
    <p:extLst>
      <p:ext uri="{BB962C8B-B14F-4D97-AF65-F5344CB8AC3E}">
        <p14:creationId xmlns:p14="http://schemas.microsoft.com/office/powerpoint/2010/main" val="171799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is more than one way you can use your voice.</a:t>
            </a:r>
          </a:p>
          <a:p>
            <a:endParaRPr lang="en-US" dirty="0"/>
          </a:p>
          <a:p>
            <a:r>
              <a:rPr lang="en-US" dirty="0"/>
              <a:t>If you have a social media presence of any size DEA has created a toolkit of social media resources you can share.</a:t>
            </a:r>
          </a:p>
          <a:p>
            <a:endParaRPr lang="en-US" dirty="0"/>
          </a:p>
          <a:p>
            <a:r>
              <a:rPr lang="en-US" dirty="0"/>
              <a:t>Use the #onepillcankill hashtag on your post so our voices are heard loud </a:t>
            </a:r>
            <a:r>
              <a:rPr lang="en-US"/>
              <a:t>and clear.</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24</a:t>
            </a:fld>
            <a:endParaRPr lang="en-US" dirty="0"/>
          </a:p>
        </p:txBody>
      </p:sp>
    </p:spTree>
    <p:extLst>
      <p:ext uri="{BB962C8B-B14F-4D97-AF65-F5344CB8AC3E}">
        <p14:creationId xmlns:p14="http://schemas.microsoft.com/office/powerpoint/2010/main" val="426382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If you scan this QR code it will take you right to our online resources. We encourage you to help us start and continue this important conversation. It’s never too early to talk to kids about the dangers of taking a pill that was not prescribed by a doctor and dispensed by a pharmacist.  It really only takes one of these fake pills, one time, to kill.</a:t>
            </a:r>
          </a:p>
          <a:p>
            <a:endParaRPr lang="en-US" baseline="0" dirty="0"/>
          </a:p>
          <a:p>
            <a:r>
              <a:rPr lang="en-US" baseline="0" dirty="0"/>
              <a:t>Thank you.</a:t>
            </a:r>
          </a:p>
        </p:txBody>
      </p:sp>
      <p:sp>
        <p:nvSpPr>
          <p:cNvPr id="4" name="Slide Number Placeholder 3"/>
          <p:cNvSpPr>
            <a:spLocks noGrp="1"/>
          </p:cNvSpPr>
          <p:nvPr>
            <p:ph type="sldNum" sz="quarter" idx="5"/>
          </p:nvPr>
        </p:nvSpPr>
        <p:spPr/>
        <p:txBody>
          <a:bodyPr/>
          <a:lstStyle/>
          <a:p>
            <a:fld id="{B3478273-6C31-4210-875F-5930F018A88E}" type="slidenum">
              <a:rPr lang="en-US" smtClean="0"/>
              <a:t>25</a:t>
            </a:fld>
            <a:endParaRPr lang="en-US" dirty="0"/>
          </a:p>
        </p:txBody>
      </p:sp>
    </p:spTree>
    <p:extLst>
      <p:ext uri="{BB962C8B-B14F-4D97-AF65-F5344CB8AC3E}">
        <p14:creationId xmlns:p14="http://schemas.microsoft.com/office/powerpoint/2010/main" val="155691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Overdose deaths</a:t>
            </a:r>
          </a:p>
          <a:p>
            <a:r>
              <a:rPr lang="en-US" dirty="0"/>
              <a:t>Majority of</a:t>
            </a:r>
            <a:r>
              <a:rPr lang="en-US" baseline="0" dirty="0"/>
              <a:t> overdose deaths are from opioids</a:t>
            </a:r>
          </a:p>
          <a:p>
            <a:r>
              <a:rPr lang="en-US" baseline="0" dirty="0"/>
              <a:t>The majority of opioid deaths are from synthetic opioids, like fentanyl</a:t>
            </a:r>
            <a:endParaRPr lang="en-US" dirty="0"/>
          </a:p>
        </p:txBody>
      </p:sp>
    </p:spTree>
    <p:extLst>
      <p:ext uri="{BB962C8B-B14F-4D97-AF65-F5344CB8AC3E}">
        <p14:creationId xmlns:p14="http://schemas.microsoft.com/office/powerpoint/2010/main" val="342263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calendar year 2024, DEA seized more than 77 million fentanyl pills and nearly 12,000 pounds of fentanyl powder. It amounts to more than 300 million deadly doses of fentanyl—enough to kill every American.</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approximately 2 milligrams of Fentanyl and considered to be a lethal dose of fentanyl. </a:t>
            </a:r>
          </a:p>
          <a:p>
            <a:endParaRPr lang="en-US" dirty="0"/>
          </a:p>
          <a:p>
            <a:pPr defTabSz="931774">
              <a:defRPr/>
            </a:pPr>
            <a:r>
              <a:rPr lang="en-US" baseline="0" dirty="0"/>
              <a:t>Fentanyl is 50 times more potent than heroin and 100 times more potent than morphine.  </a:t>
            </a:r>
          </a:p>
          <a:p>
            <a:endParaRPr lang="en-US" dirty="0"/>
          </a:p>
          <a:p>
            <a:pPr defTabSz="931774">
              <a:defRPr/>
            </a:pPr>
            <a:r>
              <a:rPr lang="en-US" baseline="0" dirty="0"/>
              <a:t>The fentanyl driving this crisis isn’t just sold in fake pills.  Dealers are mixing fentanyl with other illicit drugs to make their product go further and increase their profits.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6</a:t>
            </a:fld>
            <a:endParaRPr lang="en-US" dirty="0"/>
          </a:p>
        </p:txBody>
      </p:sp>
    </p:spTree>
    <p:extLst>
      <p:ext uri="{BB962C8B-B14F-4D97-AF65-F5344CB8AC3E}">
        <p14:creationId xmlns:p14="http://schemas.microsoft.com/office/powerpoint/2010/main" val="305157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September 2021, DEA took the unusual step of issuing a Public Safety Alert to warn the American public about the alarming increase in lethality and availability of fake prescription pills containing fentanyl and methamphetamine.</a:t>
            </a:r>
          </a:p>
          <a:p>
            <a:endParaRPr lang="en-US" b="0" dirty="0"/>
          </a:p>
          <a:p>
            <a:r>
              <a:rPr lang="en-US" b="0" dirty="0"/>
              <a:t>DEA does not issue Public Safety Alerts often.  As a matter of fact, prior to this alert the last one issued was over six years ago and it was to call attention to the dangers associated with fentanyl when it was first emerging as a dangerous and deadly threat.     </a:t>
            </a:r>
          </a:p>
          <a:p>
            <a:endParaRPr lang="en-US" b="0"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7</a:t>
            </a:fld>
            <a:endParaRPr lang="en-US" dirty="0"/>
          </a:p>
        </p:txBody>
      </p:sp>
    </p:spTree>
    <p:extLst>
      <p:ext uri="{BB962C8B-B14F-4D97-AF65-F5344CB8AC3E}">
        <p14:creationId xmlns:p14="http://schemas.microsoft.com/office/powerpoint/2010/main" val="1702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common fake pills are made to look like prescription opioids such as oxycodone, hydrocodone (Vicodin), alprazolam (Xanax) and stimulants like amphetamines such as Adderall.</a:t>
            </a:r>
          </a:p>
          <a:p>
            <a:endParaRPr lang="en-US" dirty="0"/>
          </a:p>
          <a:p>
            <a:r>
              <a:rPr lang="en-US" dirty="0"/>
              <a:t>Fake prescription pills are widely accessible and often sold on social media and e-commerce platforms, making them available to anyone with a smartphone.</a:t>
            </a:r>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dirty="0"/>
          </a:p>
        </p:txBody>
      </p:sp>
    </p:spTree>
    <p:extLst>
      <p:ext uri="{BB962C8B-B14F-4D97-AF65-F5344CB8AC3E}">
        <p14:creationId xmlns:p14="http://schemas.microsoft.com/office/powerpoint/2010/main" val="244222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r>
              <a:rPr lang="en-US" b="1" dirty="0">
                <a:solidFill>
                  <a:srgbClr val="FF0000"/>
                </a:solidFill>
              </a:rPr>
              <a:t>Let me ask you, which of these pills do you think is real?  And which is the fake?</a:t>
            </a:r>
          </a:p>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How about this picture?</a:t>
            </a:r>
          </a:p>
          <a:p>
            <a:endParaRPr lang="en-US" b="1" baseline="0" dirty="0">
              <a:solidFill>
                <a:srgbClr val="FF0000"/>
              </a:solidFill>
            </a:endParaRPr>
          </a:p>
          <a:p>
            <a:r>
              <a:rPr lang="en-US" b="1" baseline="0" dirty="0">
                <a:solidFill>
                  <a:srgbClr val="FF0000"/>
                </a:solidFill>
              </a:rPr>
              <a:t>Xanax</a:t>
            </a:r>
          </a:p>
          <a:p>
            <a:r>
              <a:rPr lang="en-US" b="1" baseline="0" dirty="0">
                <a:solidFill>
                  <a:srgbClr val="FF0000"/>
                </a:solidFill>
              </a:rPr>
              <a:t>Real – top</a:t>
            </a:r>
          </a:p>
          <a:p>
            <a:r>
              <a:rPr lang="en-US" b="1" baseline="0" dirty="0">
                <a:solidFill>
                  <a:srgbClr val="FF0000"/>
                </a:solidFill>
              </a:rPr>
              <a:t>Fake - Bottom</a:t>
            </a:r>
          </a:p>
          <a:p>
            <a:endParaRPr lang="en-US" dirty="0"/>
          </a:p>
          <a:p>
            <a:r>
              <a:rPr lang="en-US" dirty="0"/>
              <a:t>The fact of the matter is, fake pills appear nearly identical to legitimate prescription medications.</a:t>
            </a:r>
          </a:p>
          <a:p>
            <a:endParaRPr lang="en-US" dirty="0"/>
          </a:p>
          <a:p>
            <a:r>
              <a:rPr lang="en-US" dirty="0"/>
              <a:t>If you did not get a pill from a licensed physician or pharmacist there is no way of telling whether a pill is legitimate or fake.  Even that pill your friend gives you for your headache or back pain – there is no way to tell whether they contain fentanyl or methamphetamine.  Even if someone tells you it is Oxycodone, Vicodin or Adderall you can’t trust them, unless it came from a pharmacist.  </a:t>
            </a:r>
          </a:p>
          <a:p>
            <a:endParaRPr lang="en-US" dirty="0"/>
          </a:p>
          <a:p>
            <a:r>
              <a:rPr lang="en-US" dirty="0"/>
              <a:t>Expect it to be fake – drug traffickers are preying on our dependence on pills and will market certain products as legitimate medications when they contain none of the active ingredients of those medications.   </a:t>
            </a:r>
          </a:p>
          <a:p>
            <a:endParaRPr lang="en-US"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10</a:t>
            </a:fld>
            <a:endParaRPr lang="en-US" dirty="0"/>
          </a:p>
        </p:txBody>
      </p:sp>
    </p:spTree>
    <p:extLst>
      <p:ext uri="{BB962C8B-B14F-4D97-AF65-F5344CB8AC3E}">
        <p14:creationId xmlns:p14="http://schemas.microsoft.com/office/powerpoint/2010/main" val="7505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179B8353-5611-8A42-B3FB-FC9F5C3E39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79A824B9-706C-1640-B48B-9D567CEA40D6}"/>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3" name="Picture 12">
            <a:extLst>
              <a:ext uri="{FF2B5EF4-FFF2-40B4-BE49-F238E27FC236}">
                <a16:creationId xmlns:a16="http://schemas.microsoft.com/office/drawing/2014/main" id="{59247240-0355-EF41-B121-10A17AB75260}"/>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C6B15C0C-687C-B342-8EDC-4FAFC53CDF5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E43DDE2D-7D85-BD43-8DE6-F9DCFC5489B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sp>
        <p:nvSpPr>
          <p:cNvPr id="120" name="Google Shape;120;p22"/>
          <p:cNvSpPr txBox="1">
            <a:spLocks noGrp="1"/>
          </p:cNvSpPr>
          <p:nvPr>
            <p:ph type="sldNum" idx="12"/>
          </p:nvPr>
        </p:nvSpPr>
        <p:spPr>
          <a:xfrm>
            <a:off x="11409045" y="6333134"/>
            <a:ext cx="731714" cy="524912"/>
          </a:xfrm>
          <a:prstGeom prst="rect">
            <a:avLst/>
          </a:prstGeom>
        </p:spPr>
        <p:txBody>
          <a:bodyPr spcFirstLastPara="1" wrap="square" lIns="119875" tIns="119875" rIns="119875" bIns="1198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descr="A picture containing dark, night sky&#10;&#10;Description automatically generated">
            <a:extLst>
              <a:ext uri="{FF2B5EF4-FFF2-40B4-BE49-F238E27FC236}">
                <a16:creationId xmlns:a16="http://schemas.microsoft.com/office/drawing/2014/main" id="{61B5AB57-F1EA-0B2C-A4C8-6A9D8DAB3F60}"/>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Tree>
    <p:extLst>
      <p:ext uri="{BB962C8B-B14F-4D97-AF65-F5344CB8AC3E}">
        <p14:creationId xmlns:p14="http://schemas.microsoft.com/office/powerpoint/2010/main" val="252226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Google Shape;27;p19">
            <a:extLst>
              <a:ext uri="{FF2B5EF4-FFF2-40B4-BE49-F238E27FC236}">
                <a16:creationId xmlns:a16="http://schemas.microsoft.com/office/drawing/2014/main" id="{BA6D2C05-EB90-5B05-9DE8-AFD07D35356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pic>
        <p:nvPicPr>
          <p:cNvPr id="4" name="Picture 3">
            <a:extLst>
              <a:ext uri="{FF2B5EF4-FFF2-40B4-BE49-F238E27FC236}">
                <a16:creationId xmlns:a16="http://schemas.microsoft.com/office/drawing/2014/main" id="{0304928D-DB17-EF0C-76B8-FEEAC8AEAE0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32946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41.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6.wdp"/><Relationship Id="rId3" Type="http://schemas.openxmlformats.org/officeDocument/2006/relationships/image" Target="../media/image56.png"/><Relationship Id="rId7" Type="http://schemas.microsoft.com/office/2007/relationships/hdphoto" Target="../media/hdphoto5.wdp"/><Relationship Id="rId12" Type="http://schemas.openxmlformats.org/officeDocument/2006/relationships/image" Target="../media/image63.png"/><Relationship Id="rId2" Type="http://schemas.openxmlformats.org/officeDocument/2006/relationships/notesSlide" Target="../notesSlides/notesSlide13.xml"/><Relationship Id="rId16" Type="http://schemas.openxmlformats.org/officeDocument/2006/relationships/image" Target="../media/image66.png"/><Relationship Id="rId1" Type="http://schemas.openxmlformats.org/officeDocument/2006/relationships/slideLayout" Target="../slideLayouts/slideLayout41.xml"/><Relationship Id="rId6" Type="http://schemas.openxmlformats.org/officeDocument/2006/relationships/image" Target="../media/image58.png"/><Relationship Id="rId11" Type="http://schemas.openxmlformats.org/officeDocument/2006/relationships/image" Target="../media/image62.svg"/><Relationship Id="rId5"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61.png"/><Relationship Id="rId4" Type="http://schemas.microsoft.com/office/2007/relationships/hdphoto" Target="../media/hdphoto4.wdp"/><Relationship Id="rId9" Type="http://schemas.openxmlformats.org/officeDocument/2006/relationships/image" Target="../media/image60.sv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71.emf"/></Relationships>
</file>

<file path=ppt/slides/_rels/slide2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71.emf"/></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7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97676D0-0E39-A648-886C-61946FD12ED5}"/>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Google Shape;217;g1075388350f_0_86">
            <a:extLst>
              <a:ext uri="{FF2B5EF4-FFF2-40B4-BE49-F238E27FC236}">
                <a16:creationId xmlns:a16="http://schemas.microsoft.com/office/drawing/2014/main" id="{9C0DD5FC-7C95-1E48-8A3F-1AB3ACF61C92}"/>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a:t>
            </a:r>
            <a:r>
              <a:rPr lang="en-US" sz="3200" dirty="0">
                <a:latin typeface="Public Sans" pitchFamily="2" charset="77"/>
              </a:rPr>
              <a:t>Xanax</a:t>
            </a:r>
            <a:endParaRPr lang="en-US" sz="3200" dirty="0">
              <a:latin typeface="Public Sans" pitchFamily="2" charset="77"/>
              <a:ea typeface="Karla"/>
              <a:cs typeface="Karla"/>
              <a:sym typeface="Karla"/>
            </a:endParaRPr>
          </a:p>
        </p:txBody>
      </p:sp>
      <p:sp>
        <p:nvSpPr>
          <p:cNvPr id="10" name="Google Shape;217;g1075388350f_0_86">
            <a:extLst>
              <a:ext uri="{FF2B5EF4-FFF2-40B4-BE49-F238E27FC236}">
                <a16:creationId xmlns:a16="http://schemas.microsoft.com/office/drawing/2014/main" id="{9FD1D085-FA1A-EC46-8187-7215CC71F19A}"/>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Xanax</a:t>
            </a:r>
          </a:p>
        </p:txBody>
      </p:sp>
      <p:pic>
        <p:nvPicPr>
          <p:cNvPr id="14" name="Content Placeholder 13" descr="A picture containing indoor, paper clip&#10;&#10;Description automatically generated">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ubway&#10;&#10;Description automatically generated">
            <a:extLst>
              <a:ext uri="{FF2B5EF4-FFF2-40B4-BE49-F238E27FC236}">
                <a16:creationId xmlns:a16="http://schemas.microsoft.com/office/drawing/2014/main" id="{8BAD92D6-C492-124D-A0D0-6F3B46E544A4}"/>
              </a:ext>
            </a:extLst>
          </p:cNvPr>
          <p:cNvPicPr>
            <a:picLocks noChangeAspect="1"/>
          </p:cNvPicPr>
          <p:nvPr/>
        </p:nvPicPr>
        <p:blipFill rotWithShape="1">
          <a:blip r:embed="rId3"/>
          <a:srcRect l="2132" r="2321"/>
          <a:stretch/>
        </p:blipFill>
        <p:spPr>
          <a:xfrm>
            <a:off x="3995417" y="0"/>
            <a:ext cx="8196583" cy="6858000"/>
          </a:xfrm>
          <a:prstGeom prst="rect">
            <a:avLst/>
          </a:prstGeom>
        </p:spPr>
      </p:pic>
      <p:pic>
        <p:nvPicPr>
          <p:cNvPr id="5" name="Picture 4" descr="A picture containing indoor, kitchen, hospital room, worktable&#10;&#10;Description automatically generated">
            <a:extLst>
              <a:ext uri="{FF2B5EF4-FFF2-40B4-BE49-F238E27FC236}">
                <a16:creationId xmlns:a16="http://schemas.microsoft.com/office/drawing/2014/main" id="{4874BB14-A1B3-0D43-BA01-AB9B154CAAAB}"/>
              </a:ext>
            </a:extLst>
          </p:cNvPr>
          <p:cNvPicPr>
            <a:picLocks noChangeAspect="1"/>
          </p:cNvPicPr>
          <p:nvPr/>
        </p:nvPicPr>
        <p:blipFill rotWithShape="1">
          <a:blip r:embed="rId4"/>
          <a:srcRect l="5468" r="6753"/>
          <a:stretch/>
        </p:blipFill>
        <p:spPr>
          <a:xfrm>
            <a:off x="-1" y="0"/>
            <a:ext cx="3995417" cy="6858000"/>
          </a:xfrm>
          <a:prstGeom prst="rect">
            <a:avLst/>
          </a:prstGeom>
        </p:spPr>
      </p:pic>
      <p:sp>
        <p:nvSpPr>
          <p:cNvPr id="4" name="Title 1">
            <a:extLst>
              <a:ext uri="{FF2B5EF4-FFF2-40B4-BE49-F238E27FC236}">
                <a16:creationId xmlns:a16="http://schemas.microsoft.com/office/drawing/2014/main" id="{F983B7B5-63A1-AD48-A7E0-C3CD51F73F72}"/>
              </a:ext>
            </a:extLst>
          </p:cNvPr>
          <p:cNvSpPr txBox="1">
            <a:spLocks/>
          </p:cNvSpPr>
          <p:nvPr/>
        </p:nvSpPr>
        <p:spPr>
          <a:xfrm>
            <a:off x="-2" y="6304002"/>
            <a:ext cx="6001659"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Medical grade fentanyl laboratory</a:t>
            </a:r>
          </a:p>
        </p:txBody>
      </p:sp>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y&#10;&#10;Description automatically generated">
            <a:extLst>
              <a:ext uri="{FF2B5EF4-FFF2-40B4-BE49-F238E27FC236}">
                <a16:creationId xmlns:a16="http://schemas.microsoft.com/office/drawing/2014/main" id="{071EA81B-25C0-2D45-80B5-4C87DBDED07D}"/>
              </a:ext>
            </a:extLst>
          </p:cNvPr>
          <p:cNvPicPr>
            <a:picLocks noChangeAspect="1"/>
          </p:cNvPicPr>
          <p:nvPr/>
        </p:nvPicPr>
        <p:blipFill rotWithShape="1">
          <a:blip r:embed="rId3"/>
          <a:srcRect l="7050" r="7826"/>
          <a:stretch/>
        </p:blipFill>
        <p:spPr>
          <a:xfrm>
            <a:off x="4889500" y="0"/>
            <a:ext cx="7302500" cy="6858000"/>
          </a:xfrm>
          <a:prstGeom prst="rect">
            <a:avLst/>
          </a:prstGeom>
        </p:spPr>
      </p:pic>
      <p:pic>
        <p:nvPicPr>
          <p:cNvPr id="5" name="Picture 4" descr="A picture containing outdoor, dirty&#10;&#10;Description automatically generated">
            <a:extLst>
              <a:ext uri="{FF2B5EF4-FFF2-40B4-BE49-F238E27FC236}">
                <a16:creationId xmlns:a16="http://schemas.microsoft.com/office/drawing/2014/main" id="{9916D1A2-F54F-A44F-84F6-A57A7AA817E1}"/>
              </a:ext>
            </a:extLst>
          </p:cNvPr>
          <p:cNvPicPr>
            <a:picLocks noChangeAspect="1"/>
          </p:cNvPicPr>
          <p:nvPr/>
        </p:nvPicPr>
        <p:blipFill rotWithShape="1">
          <a:blip r:embed="rId4"/>
          <a:srcRect l="78" r="1"/>
          <a:stretch/>
        </p:blipFill>
        <p:spPr>
          <a:xfrm>
            <a:off x="0" y="0"/>
            <a:ext cx="4889500" cy="6858000"/>
          </a:xfrm>
          <a:prstGeom prst="rect">
            <a:avLst/>
          </a:prstGeom>
        </p:spPr>
      </p:pic>
      <p:sp>
        <p:nvSpPr>
          <p:cNvPr id="4" name="Title 1">
            <a:extLst>
              <a:ext uri="{FF2B5EF4-FFF2-40B4-BE49-F238E27FC236}">
                <a16:creationId xmlns:a16="http://schemas.microsoft.com/office/drawing/2014/main" id="{91510A58-43F9-2C4C-9983-BE6684D79D65}"/>
              </a:ext>
            </a:extLst>
          </p:cNvPr>
          <p:cNvSpPr txBox="1">
            <a:spLocks/>
          </p:cNvSpPr>
          <p:nvPr/>
        </p:nvSpPr>
        <p:spPr>
          <a:xfrm>
            <a:off x="-1" y="6304002"/>
            <a:ext cx="4688115"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Illicit fentanyl laboratory</a:t>
            </a:r>
          </a:p>
        </p:txBody>
      </p:sp>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503933-B961-E08D-8288-1A6774C4B996}"/>
              </a:ext>
            </a:extLst>
          </p:cNvPr>
          <p:cNvSpPr txBox="1"/>
          <p:nvPr/>
        </p:nvSpPr>
        <p:spPr>
          <a:xfrm>
            <a:off x="2443885" y="1175547"/>
            <a:ext cx="7304228" cy="1200329"/>
          </a:xfrm>
          <a:prstGeom prst="rect">
            <a:avLst/>
          </a:prstGeom>
          <a:noFill/>
        </p:spPr>
        <p:txBody>
          <a:bodyPr wrap="square" rtlCol="0">
            <a:spAutoFit/>
          </a:bodyPr>
          <a:lstStyle/>
          <a:p>
            <a:r>
              <a:rPr lang="en-US" sz="2400" dirty="0"/>
              <a:t>DEA reveals that </a:t>
            </a:r>
            <a:r>
              <a:rPr lang="en-US" sz="2400" b="1" dirty="0">
                <a:solidFill>
                  <a:srgbClr val="FF0000"/>
                </a:solidFill>
              </a:rPr>
              <a:t>five out of every ten fake pills contain at least 2mg</a:t>
            </a:r>
            <a:r>
              <a:rPr lang="en-US" sz="2400" dirty="0">
                <a:solidFill>
                  <a:srgbClr val="FF0000"/>
                </a:solidFill>
              </a:rPr>
              <a:t> </a:t>
            </a:r>
            <a:r>
              <a:rPr lang="en-US" sz="2400" b="1" dirty="0">
                <a:solidFill>
                  <a:srgbClr val="FF0000"/>
                </a:solidFill>
              </a:rPr>
              <a:t>of fentanyl </a:t>
            </a:r>
            <a:r>
              <a:rPr lang="en-US" sz="2400" dirty="0"/>
              <a:t>– what is considered a lethal dose</a:t>
            </a:r>
          </a:p>
        </p:txBody>
      </p:sp>
      <p:sp>
        <p:nvSpPr>
          <p:cNvPr id="29" name="Google Shape;241;p33">
            <a:extLst>
              <a:ext uri="{FF2B5EF4-FFF2-40B4-BE49-F238E27FC236}">
                <a16:creationId xmlns:a16="http://schemas.microsoft.com/office/drawing/2014/main" id="{7270EECB-01EE-4B61-884D-57B04F702D22}"/>
              </a:ext>
            </a:extLst>
          </p:cNvPr>
          <p:cNvSpPr txBox="1"/>
          <p:nvPr/>
        </p:nvSpPr>
        <p:spPr>
          <a:xfrm>
            <a:off x="7310605" y="283025"/>
            <a:ext cx="4464297" cy="892522"/>
          </a:xfrm>
          <a:prstGeom prst="rect">
            <a:avLst/>
          </a:prstGeom>
          <a:noFill/>
          <a:ln>
            <a:noFill/>
          </a:ln>
        </p:spPr>
        <p:txBody>
          <a:bodyPr spcFirstLastPara="1" wrap="square" lIns="0" tIns="91425" rIns="182875" bIns="91425" anchor="t" anchorCtr="0">
            <a:spAutoFit/>
          </a:bodyPr>
          <a:lstStyle/>
          <a:p>
            <a:pPr marL="0" lvl="0" indent="0" algn="r" rtl="0">
              <a:lnSpc>
                <a:spcPct val="115000"/>
              </a:lnSpc>
              <a:spcBef>
                <a:spcPts val="0"/>
              </a:spcBef>
              <a:spcAft>
                <a:spcPts val="0"/>
              </a:spcAft>
              <a:buNone/>
            </a:pPr>
            <a:r>
              <a:rPr lang="en" sz="2000" b="1" dirty="0">
                <a:solidFill>
                  <a:srgbClr val="134F5C"/>
                </a:solidFill>
              </a:rPr>
              <a:t>LETHAL DOSES OF FENTANYL FOUND IN FAKE PILLS</a:t>
            </a:r>
            <a:endParaRPr sz="2000" b="1" dirty="0">
              <a:solidFill>
                <a:srgbClr val="134F5C"/>
              </a:solidFill>
            </a:endParaRPr>
          </a:p>
        </p:txBody>
      </p:sp>
      <p:pic>
        <p:nvPicPr>
          <p:cNvPr id="5" name="Picture 4">
            <a:extLst>
              <a:ext uri="{FF2B5EF4-FFF2-40B4-BE49-F238E27FC236}">
                <a16:creationId xmlns:a16="http://schemas.microsoft.com/office/drawing/2014/main" id="{1514C359-023E-458E-B169-84AA7631D97D}"/>
              </a:ext>
            </a:extLst>
          </p:cNvPr>
          <p:cNvPicPr>
            <a:picLocks noChangeAspect="1"/>
          </p:cNvPicPr>
          <p:nvPr/>
        </p:nvPicPr>
        <p:blipFill>
          <a:blip r:embed="rId2"/>
          <a:stretch>
            <a:fillRect/>
          </a:stretch>
        </p:blipFill>
        <p:spPr>
          <a:xfrm>
            <a:off x="2443885" y="2465343"/>
            <a:ext cx="7304228" cy="4109632"/>
          </a:xfrm>
          <a:prstGeom prst="rect">
            <a:avLst/>
          </a:prstGeom>
        </p:spPr>
      </p:pic>
    </p:spTree>
    <p:extLst>
      <p:ext uri="{BB962C8B-B14F-4D97-AF65-F5344CB8AC3E}">
        <p14:creationId xmlns:p14="http://schemas.microsoft.com/office/powerpoint/2010/main" val="684676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object 3">
            <a:extLst>
              <a:ext uri="{FF2B5EF4-FFF2-40B4-BE49-F238E27FC236}">
                <a16:creationId xmlns:a16="http://schemas.microsoft.com/office/drawing/2014/main" id="{F6583825-B7EF-4E8E-BC59-3A53147CCFAE}"/>
              </a:ext>
            </a:extLst>
          </p:cNvPr>
          <p:cNvGrpSpPr/>
          <p:nvPr/>
        </p:nvGrpSpPr>
        <p:grpSpPr>
          <a:xfrm>
            <a:off x="4588824" y="-149350"/>
            <a:ext cx="6778751" cy="6199631"/>
            <a:chOff x="4532376" y="560831"/>
            <a:chExt cx="6778751" cy="6199631"/>
          </a:xfrm>
        </p:grpSpPr>
        <p:sp>
          <p:nvSpPr>
            <p:cNvPr id="30" name="object 4">
              <a:extLst>
                <a:ext uri="{FF2B5EF4-FFF2-40B4-BE49-F238E27FC236}">
                  <a16:creationId xmlns:a16="http://schemas.microsoft.com/office/drawing/2014/main" id="{31508B87-26E6-44B7-99CB-BDA6B9DF7234}"/>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6" name="object 9">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32376" y="1167383"/>
              <a:ext cx="6778751" cy="5593079"/>
            </a:xfrm>
            <a:prstGeom prst="rect">
              <a:avLst/>
            </a:prstGeom>
          </p:spPr>
        </p:pic>
        <p:pic>
          <p:nvPicPr>
            <p:cNvPr id="37" name="object 10">
              <a:extLst>
                <a:ext uri="{FF2B5EF4-FFF2-40B4-BE49-F238E27FC236}">
                  <a16:creationId xmlns:a16="http://schemas.microsoft.com/office/drawing/2014/main" id="{165D20B2-7A48-4B46-BA8E-2C7CBA7C31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38" name="object 11">
              <a:extLst>
                <a:ext uri="{FF2B5EF4-FFF2-40B4-BE49-F238E27FC236}">
                  <a16:creationId xmlns:a16="http://schemas.microsoft.com/office/drawing/2014/main" id="{E9C7CE16-6C65-4422-A31C-8EA6C368A3DD}"/>
                </a:ext>
              </a:extLst>
            </p:cNvPr>
            <p:cNvPicPr/>
            <p:nvPr/>
          </p:nvPicPr>
          <p:blipFill>
            <a:blip r:embed="rId5" cstate="print"/>
            <a:stretch>
              <a:fillRect/>
            </a:stretch>
          </p:blipFill>
          <p:spPr>
            <a:xfrm>
              <a:off x="5472684" y="1813559"/>
              <a:ext cx="5344667" cy="4011167"/>
            </a:xfrm>
            <a:prstGeom prst="rect">
              <a:avLst/>
            </a:prstGeom>
          </p:spPr>
        </p:pic>
        <p:pic>
          <p:nvPicPr>
            <p:cNvPr id="39" name="object 12">
              <a:extLst>
                <a:ext uri="{FF2B5EF4-FFF2-40B4-BE49-F238E27FC236}">
                  <a16:creationId xmlns:a16="http://schemas.microsoft.com/office/drawing/2014/main" id="{B7023459-9379-4132-9667-AE1CCEE3C0BA}"/>
                </a:ext>
              </a:extLst>
            </p:cNvPr>
            <p:cNvPicPr/>
            <p:nvPr/>
          </p:nvPicPr>
          <p:blipFill>
            <a:blip r:embed="rId6"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40" name="object 13">
              <a:extLst>
                <a:ext uri="{FF2B5EF4-FFF2-40B4-BE49-F238E27FC236}">
                  <a16:creationId xmlns:a16="http://schemas.microsoft.com/office/drawing/2014/main" id="{462C6AF4-CFF7-4AD8-B553-30A95233D401}"/>
                </a:ext>
              </a:extLst>
            </p:cNvPr>
            <p:cNvPicPr/>
            <p:nvPr/>
          </p:nvPicPr>
          <p:blipFill>
            <a:blip r:embed="rId7" cstate="print"/>
            <a:stretch>
              <a:fillRect/>
            </a:stretch>
          </p:blipFill>
          <p:spPr>
            <a:xfrm>
              <a:off x="5404104" y="1795272"/>
              <a:ext cx="5414771" cy="3218687"/>
            </a:xfrm>
            <a:prstGeom prst="rect">
              <a:avLst/>
            </a:prstGeom>
          </p:spPr>
        </p:pic>
        <p:pic>
          <p:nvPicPr>
            <p:cNvPr id="41" name="object 14">
              <a:extLst>
                <a:ext uri="{FF2B5EF4-FFF2-40B4-BE49-F238E27FC236}">
                  <a16:creationId xmlns:a16="http://schemas.microsoft.com/office/drawing/2014/main" id="{AB8C2DE3-2730-4016-A309-9092CB2D5B1B}"/>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42" name="object 15">
              <a:extLst>
                <a:ext uri="{FF2B5EF4-FFF2-40B4-BE49-F238E27FC236}">
                  <a16:creationId xmlns:a16="http://schemas.microsoft.com/office/drawing/2014/main" id="{226EE38B-A773-48E7-8402-597EE8EE8BEB}"/>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43" name="object 16">
              <a:extLst>
                <a:ext uri="{FF2B5EF4-FFF2-40B4-BE49-F238E27FC236}">
                  <a16:creationId xmlns:a16="http://schemas.microsoft.com/office/drawing/2014/main" id="{7F120751-6AB8-41CD-84DC-EC8FB0A3A71C}"/>
                </a:ext>
              </a:extLst>
            </p:cNvPr>
            <p:cNvPicPr/>
            <p:nvPr/>
          </p:nvPicPr>
          <p:blipFill>
            <a:blip r:embed="rId10" cstate="print"/>
            <a:stretch>
              <a:fillRect/>
            </a:stretch>
          </p:blipFill>
          <p:spPr>
            <a:xfrm>
              <a:off x="6815328" y="2619755"/>
              <a:ext cx="216407" cy="216407"/>
            </a:xfrm>
            <a:prstGeom prst="rect">
              <a:avLst/>
            </a:prstGeom>
          </p:spPr>
        </p:pic>
        <p:pic>
          <p:nvPicPr>
            <p:cNvPr id="44" name="object 17">
              <a:extLst>
                <a:ext uri="{FF2B5EF4-FFF2-40B4-BE49-F238E27FC236}">
                  <a16:creationId xmlns:a16="http://schemas.microsoft.com/office/drawing/2014/main" id="{275C07F6-78A2-40D5-A299-5140B14F567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45" name="object 18">
              <a:extLst>
                <a:ext uri="{FF2B5EF4-FFF2-40B4-BE49-F238E27FC236}">
                  <a16:creationId xmlns:a16="http://schemas.microsoft.com/office/drawing/2014/main" id="{428243D9-2500-4D5D-8830-335D45934858}"/>
                </a:ext>
              </a:extLst>
            </p:cNvPr>
            <p:cNvPicPr/>
            <p:nvPr/>
          </p:nvPicPr>
          <p:blipFill>
            <a:blip r:embed="rId10" cstate="print"/>
            <a:stretch>
              <a:fillRect/>
            </a:stretch>
          </p:blipFill>
          <p:spPr>
            <a:xfrm>
              <a:off x="5391911" y="3137916"/>
              <a:ext cx="216407" cy="216407"/>
            </a:xfrm>
            <a:prstGeom prst="rect">
              <a:avLst/>
            </a:prstGeom>
          </p:spPr>
        </p:pic>
        <p:pic>
          <p:nvPicPr>
            <p:cNvPr id="46" name="object 19">
              <a:extLst>
                <a:ext uri="{FF2B5EF4-FFF2-40B4-BE49-F238E27FC236}">
                  <a16:creationId xmlns:a16="http://schemas.microsoft.com/office/drawing/2014/main" id="{F6FF50B1-DE43-42F9-BA01-4E3AB04C27D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47" name="object 20">
              <a:extLst>
                <a:ext uri="{FF2B5EF4-FFF2-40B4-BE49-F238E27FC236}">
                  <a16:creationId xmlns:a16="http://schemas.microsoft.com/office/drawing/2014/main" id="{CB7E0282-4C41-486A-B7CC-6BE0F19B2775}"/>
                </a:ext>
              </a:extLst>
            </p:cNvPr>
            <p:cNvPicPr/>
            <p:nvPr/>
          </p:nvPicPr>
          <p:blipFill>
            <a:blip r:embed="rId10" cstate="print"/>
            <a:stretch>
              <a:fillRect/>
            </a:stretch>
          </p:blipFill>
          <p:spPr>
            <a:xfrm>
              <a:off x="5530596" y="2238755"/>
              <a:ext cx="216407" cy="216407"/>
            </a:xfrm>
            <a:prstGeom prst="rect">
              <a:avLst/>
            </a:prstGeom>
          </p:spPr>
        </p:pic>
        <p:pic>
          <p:nvPicPr>
            <p:cNvPr id="48" name="object 21">
              <a:extLst>
                <a:ext uri="{FF2B5EF4-FFF2-40B4-BE49-F238E27FC236}">
                  <a16:creationId xmlns:a16="http://schemas.microsoft.com/office/drawing/2014/main" id="{412E27A7-CA1F-4EDE-85C7-DDA44BA4421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49" name="object 22">
              <a:extLst>
                <a:ext uri="{FF2B5EF4-FFF2-40B4-BE49-F238E27FC236}">
                  <a16:creationId xmlns:a16="http://schemas.microsoft.com/office/drawing/2014/main" id="{75EFBED5-D830-47B9-835A-3117C82C998B}"/>
                </a:ext>
              </a:extLst>
            </p:cNvPr>
            <p:cNvPicPr/>
            <p:nvPr/>
          </p:nvPicPr>
          <p:blipFill>
            <a:blip r:embed="rId10" cstate="print"/>
            <a:stretch>
              <a:fillRect/>
            </a:stretch>
          </p:blipFill>
          <p:spPr>
            <a:xfrm>
              <a:off x="5725667" y="1778508"/>
              <a:ext cx="216407" cy="216407"/>
            </a:xfrm>
            <a:prstGeom prst="rect">
              <a:avLst/>
            </a:prstGeom>
          </p:spPr>
        </p:pic>
        <p:pic>
          <p:nvPicPr>
            <p:cNvPr id="50" name="object 23">
              <a:extLst>
                <a:ext uri="{FF2B5EF4-FFF2-40B4-BE49-F238E27FC236}">
                  <a16:creationId xmlns:a16="http://schemas.microsoft.com/office/drawing/2014/main" id="{8BB2A1C7-EBA4-4677-9D45-AC74E05C35D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51" name="object 24">
              <a:extLst>
                <a:ext uri="{FF2B5EF4-FFF2-40B4-BE49-F238E27FC236}">
                  <a16:creationId xmlns:a16="http://schemas.microsoft.com/office/drawing/2014/main" id="{CA7473E8-7DDA-43D8-8B75-27AD1FD24A00}"/>
                </a:ext>
              </a:extLst>
            </p:cNvPr>
            <p:cNvPicPr/>
            <p:nvPr/>
          </p:nvPicPr>
          <p:blipFill>
            <a:blip r:embed="rId10" cstate="print"/>
            <a:stretch>
              <a:fillRect/>
            </a:stretch>
          </p:blipFill>
          <p:spPr>
            <a:xfrm>
              <a:off x="6284975" y="3596639"/>
              <a:ext cx="216407" cy="216407"/>
            </a:xfrm>
            <a:prstGeom prst="rect">
              <a:avLst/>
            </a:prstGeom>
          </p:spPr>
        </p:pic>
        <p:pic>
          <p:nvPicPr>
            <p:cNvPr id="52" name="object 25">
              <a:extLst>
                <a:ext uri="{FF2B5EF4-FFF2-40B4-BE49-F238E27FC236}">
                  <a16:creationId xmlns:a16="http://schemas.microsoft.com/office/drawing/2014/main" id="{1A4CC018-51E3-4B8C-BF9A-6192501DD43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53" name="object 26">
              <a:extLst>
                <a:ext uri="{FF2B5EF4-FFF2-40B4-BE49-F238E27FC236}">
                  <a16:creationId xmlns:a16="http://schemas.microsoft.com/office/drawing/2014/main" id="{53DFDF42-3752-4BBB-A4BA-F90E06E89658}"/>
                </a:ext>
              </a:extLst>
            </p:cNvPr>
            <p:cNvPicPr/>
            <p:nvPr/>
          </p:nvPicPr>
          <p:blipFill>
            <a:blip r:embed="rId14" cstate="print"/>
            <a:stretch>
              <a:fillRect/>
            </a:stretch>
          </p:blipFill>
          <p:spPr>
            <a:xfrm>
              <a:off x="6946392" y="3209544"/>
              <a:ext cx="214883" cy="216407"/>
            </a:xfrm>
            <a:prstGeom prst="rect">
              <a:avLst/>
            </a:prstGeom>
          </p:spPr>
        </p:pic>
        <p:pic>
          <p:nvPicPr>
            <p:cNvPr id="54" name="object 27">
              <a:extLst>
                <a:ext uri="{FF2B5EF4-FFF2-40B4-BE49-F238E27FC236}">
                  <a16:creationId xmlns:a16="http://schemas.microsoft.com/office/drawing/2014/main" id="{F0E7FE2B-613C-47DA-BB0F-336F71D59DA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55" name="object 28">
              <a:extLst>
                <a:ext uri="{FF2B5EF4-FFF2-40B4-BE49-F238E27FC236}">
                  <a16:creationId xmlns:a16="http://schemas.microsoft.com/office/drawing/2014/main" id="{E37D152F-658D-46B6-89B8-5C3B19994F74}"/>
                </a:ext>
              </a:extLst>
            </p:cNvPr>
            <p:cNvPicPr/>
            <p:nvPr/>
          </p:nvPicPr>
          <p:blipFill>
            <a:blip r:embed="rId16" cstate="print"/>
            <a:stretch>
              <a:fillRect/>
            </a:stretch>
          </p:blipFill>
          <p:spPr>
            <a:xfrm>
              <a:off x="6903720" y="3784104"/>
              <a:ext cx="216407" cy="217919"/>
            </a:xfrm>
            <a:prstGeom prst="rect">
              <a:avLst/>
            </a:prstGeom>
          </p:spPr>
        </p:pic>
        <p:pic>
          <p:nvPicPr>
            <p:cNvPr id="56" name="object 29">
              <a:extLst>
                <a:ext uri="{FF2B5EF4-FFF2-40B4-BE49-F238E27FC236}">
                  <a16:creationId xmlns:a16="http://schemas.microsoft.com/office/drawing/2014/main" id="{ACC809DF-CE32-434E-B593-E6DC4EE0B6D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57" name="object 30">
              <a:extLst>
                <a:ext uri="{FF2B5EF4-FFF2-40B4-BE49-F238E27FC236}">
                  <a16:creationId xmlns:a16="http://schemas.microsoft.com/office/drawing/2014/main" id="{AFAAFC53-3286-4C05-AD94-A195DAE6A70C}"/>
                </a:ext>
              </a:extLst>
            </p:cNvPr>
            <p:cNvPicPr/>
            <p:nvPr/>
          </p:nvPicPr>
          <p:blipFill>
            <a:blip r:embed="rId10" cstate="print"/>
            <a:stretch>
              <a:fillRect/>
            </a:stretch>
          </p:blipFill>
          <p:spPr>
            <a:xfrm>
              <a:off x="7299959" y="4044695"/>
              <a:ext cx="216407" cy="216407"/>
            </a:xfrm>
            <a:prstGeom prst="rect">
              <a:avLst/>
            </a:prstGeom>
          </p:spPr>
        </p:pic>
        <p:pic>
          <p:nvPicPr>
            <p:cNvPr id="59" name="object 31">
              <a:extLst>
                <a:ext uri="{FF2B5EF4-FFF2-40B4-BE49-F238E27FC236}">
                  <a16:creationId xmlns:a16="http://schemas.microsoft.com/office/drawing/2014/main" id="{33DAAA59-BE8E-4E8B-9FC8-7ED377AFF7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60" name="object 32">
              <a:extLst>
                <a:ext uri="{FF2B5EF4-FFF2-40B4-BE49-F238E27FC236}">
                  <a16:creationId xmlns:a16="http://schemas.microsoft.com/office/drawing/2014/main" id="{D91EF14E-77EE-45D3-8ACD-864CBEBB34D1}"/>
                </a:ext>
              </a:extLst>
            </p:cNvPr>
            <p:cNvPicPr/>
            <p:nvPr/>
          </p:nvPicPr>
          <p:blipFill>
            <a:blip r:embed="rId14" cstate="print"/>
            <a:stretch>
              <a:fillRect/>
            </a:stretch>
          </p:blipFill>
          <p:spPr>
            <a:xfrm>
              <a:off x="6576060" y="1950719"/>
              <a:ext cx="214883" cy="216407"/>
            </a:xfrm>
            <a:prstGeom prst="rect">
              <a:avLst/>
            </a:prstGeom>
          </p:spPr>
        </p:pic>
        <p:pic>
          <p:nvPicPr>
            <p:cNvPr id="61" name="object 33">
              <a:extLst>
                <a:ext uri="{FF2B5EF4-FFF2-40B4-BE49-F238E27FC236}">
                  <a16:creationId xmlns:a16="http://schemas.microsoft.com/office/drawing/2014/main" id="{5C424995-6D69-44EE-9D9B-B3ADDDBD6B3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62" name="object 34">
              <a:extLst>
                <a:ext uri="{FF2B5EF4-FFF2-40B4-BE49-F238E27FC236}">
                  <a16:creationId xmlns:a16="http://schemas.microsoft.com/office/drawing/2014/main" id="{2BBF9A69-917A-424B-AC98-337DFFFB0C77}"/>
                </a:ext>
              </a:extLst>
            </p:cNvPr>
            <p:cNvPicPr/>
            <p:nvPr/>
          </p:nvPicPr>
          <p:blipFill>
            <a:blip r:embed="rId16" cstate="print"/>
            <a:stretch>
              <a:fillRect/>
            </a:stretch>
          </p:blipFill>
          <p:spPr>
            <a:xfrm>
              <a:off x="6128004" y="2299716"/>
              <a:ext cx="216407" cy="217931"/>
            </a:xfrm>
            <a:prstGeom prst="rect">
              <a:avLst/>
            </a:prstGeom>
          </p:spPr>
        </p:pic>
        <p:pic>
          <p:nvPicPr>
            <p:cNvPr id="64" name="object 35">
              <a:extLst>
                <a:ext uri="{FF2B5EF4-FFF2-40B4-BE49-F238E27FC236}">
                  <a16:creationId xmlns:a16="http://schemas.microsoft.com/office/drawing/2014/main" id="{94953C50-7990-4353-AF33-17239B162EF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65" name="object 36">
              <a:extLst>
                <a:ext uri="{FF2B5EF4-FFF2-40B4-BE49-F238E27FC236}">
                  <a16:creationId xmlns:a16="http://schemas.microsoft.com/office/drawing/2014/main" id="{6F619105-7EEB-4797-A971-37CB6AE6D79C}"/>
                </a:ext>
              </a:extLst>
            </p:cNvPr>
            <p:cNvPicPr/>
            <p:nvPr/>
          </p:nvPicPr>
          <p:blipFill>
            <a:blip r:embed="rId16" cstate="print"/>
            <a:stretch>
              <a:fillRect/>
            </a:stretch>
          </p:blipFill>
          <p:spPr>
            <a:xfrm>
              <a:off x="8407907" y="4334255"/>
              <a:ext cx="216407" cy="217931"/>
            </a:xfrm>
            <a:prstGeom prst="rect">
              <a:avLst/>
            </a:prstGeom>
          </p:spPr>
        </p:pic>
        <p:pic>
          <p:nvPicPr>
            <p:cNvPr id="66" name="object 37">
              <a:extLst>
                <a:ext uri="{FF2B5EF4-FFF2-40B4-BE49-F238E27FC236}">
                  <a16:creationId xmlns:a16="http://schemas.microsoft.com/office/drawing/2014/main" id="{B8F548AA-DC0F-4AB6-9C5A-5B68620EAE9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67" name="object 38">
              <a:extLst>
                <a:ext uri="{FF2B5EF4-FFF2-40B4-BE49-F238E27FC236}">
                  <a16:creationId xmlns:a16="http://schemas.microsoft.com/office/drawing/2014/main" id="{965537D9-D678-4738-BAE7-C0F3616B739A}"/>
                </a:ext>
              </a:extLst>
            </p:cNvPr>
            <p:cNvPicPr/>
            <p:nvPr/>
          </p:nvPicPr>
          <p:blipFill>
            <a:blip r:embed="rId21" cstate="print"/>
            <a:stretch>
              <a:fillRect/>
            </a:stretch>
          </p:blipFill>
          <p:spPr>
            <a:xfrm>
              <a:off x="8179307" y="2270772"/>
              <a:ext cx="214883" cy="217919"/>
            </a:xfrm>
            <a:prstGeom prst="rect">
              <a:avLst/>
            </a:prstGeom>
          </p:spPr>
        </p:pic>
        <p:pic>
          <p:nvPicPr>
            <p:cNvPr id="68" name="object 39">
              <a:extLst>
                <a:ext uri="{FF2B5EF4-FFF2-40B4-BE49-F238E27FC236}">
                  <a16:creationId xmlns:a16="http://schemas.microsoft.com/office/drawing/2014/main" id="{91B745E2-F778-4AF7-92C2-1632339D330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69" name="object 40">
              <a:extLst>
                <a:ext uri="{FF2B5EF4-FFF2-40B4-BE49-F238E27FC236}">
                  <a16:creationId xmlns:a16="http://schemas.microsoft.com/office/drawing/2014/main" id="{73F66E29-FF2F-4D38-BED8-D0F14A3F3987}"/>
                </a:ext>
              </a:extLst>
            </p:cNvPr>
            <p:cNvPicPr/>
            <p:nvPr/>
          </p:nvPicPr>
          <p:blipFill>
            <a:blip r:embed="rId10" cstate="print"/>
            <a:stretch>
              <a:fillRect/>
            </a:stretch>
          </p:blipFill>
          <p:spPr>
            <a:xfrm>
              <a:off x="7580375" y="2866644"/>
              <a:ext cx="216407" cy="216407"/>
            </a:xfrm>
            <a:prstGeom prst="rect">
              <a:avLst/>
            </a:prstGeom>
          </p:spPr>
        </p:pic>
        <p:pic>
          <p:nvPicPr>
            <p:cNvPr id="70" name="object 41">
              <a:extLst>
                <a:ext uri="{FF2B5EF4-FFF2-40B4-BE49-F238E27FC236}">
                  <a16:creationId xmlns:a16="http://schemas.microsoft.com/office/drawing/2014/main" id="{957FF4B1-B46A-4CFE-A06F-AEFA7379A65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71" name="object 42">
              <a:extLst>
                <a:ext uri="{FF2B5EF4-FFF2-40B4-BE49-F238E27FC236}">
                  <a16:creationId xmlns:a16="http://schemas.microsoft.com/office/drawing/2014/main" id="{B5C9C359-A0B3-4433-9C7E-5B7AE2A70971}"/>
                </a:ext>
              </a:extLst>
            </p:cNvPr>
            <p:cNvPicPr/>
            <p:nvPr/>
          </p:nvPicPr>
          <p:blipFill>
            <a:blip r:embed="rId10" cstate="print"/>
            <a:stretch>
              <a:fillRect/>
            </a:stretch>
          </p:blipFill>
          <p:spPr>
            <a:xfrm>
              <a:off x="8342375" y="3272027"/>
              <a:ext cx="216407" cy="216407"/>
            </a:xfrm>
            <a:prstGeom prst="rect">
              <a:avLst/>
            </a:prstGeom>
          </p:spPr>
        </p:pic>
        <p:pic>
          <p:nvPicPr>
            <p:cNvPr id="72" name="object 43">
              <a:extLst>
                <a:ext uri="{FF2B5EF4-FFF2-40B4-BE49-F238E27FC236}">
                  <a16:creationId xmlns:a16="http://schemas.microsoft.com/office/drawing/2014/main" id="{7E196B48-7CA1-4DEF-9DA4-E5CBB91775E6}"/>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73" name="object 44">
              <a:extLst>
                <a:ext uri="{FF2B5EF4-FFF2-40B4-BE49-F238E27FC236}">
                  <a16:creationId xmlns:a16="http://schemas.microsoft.com/office/drawing/2014/main" id="{6C0A14F8-436F-4281-80FB-5B48B97F6095}"/>
                </a:ext>
              </a:extLst>
            </p:cNvPr>
            <p:cNvPicPr/>
            <p:nvPr/>
          </p:nvPicPr>
          <p:blipFill>
            <a:blip r:embed="rId16" cstate="print"/>
            <a:stretch>
              <a:fillRect/>
            </a:stretch>
          </p:blipFill>
          <p:spPr>
            <a:xfrm>
              <a:off x="8769096" y="3169919"/>
              <a:ext cx="216407" cy="217931"/>
            </a:xfrm>
            <a:prstGeom prst="rect">
              <a:avLst/>
            </a:prstGeom>
          </p:spPr>
        </p:pic>
        <p:pic>
          <p:nvPicPr>
            <p:cNvPr id="74" name="object 45">
              <a:extLst>
                <a:ext uri="{FF2B5EF4-FFF2-40B4-BE49-F238E27FC236}">
                  <a16:creationId xmlns:a16="http://schemas.microsoft.com/office/drawing/2014/main" id="{B643AC9D-D5FC-46D3-B463-AA54038F6D6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75" name="object 46">
              <a:extLst>
                <a:ext uri="{FF2B5EF4-FFF2-40B4-BE49-F238E27FC236}">
                  <a16:creationId xmlns:a16="http://schemas.microsoft.com/office/drawing/2014/main" id="{3D8E121D-85A2-44F1-98D9-89AEE2F35312}"/>
                </a:ext>
              </a:extLst>
            </p:cNvPr>
            <p:cNvPicPr/>
            <p:nvPr/>
          </p:nvPicPr>
          <p:blipFill>
            <a:blip r:embed="rId16" cstate="print"/>
            <a:stretch>
              <a:fillRect/>
            </a:stretch>
          </p:blipFill>
          <p:spPr>
            <a:xfrm>
              <a:off x="9476232" y="2932176"/>
              <a:ext cx="216407" cy="217931"/>
            </a:xfrm>
            <a:prstGeom prst="rect">
              <a:avLst/>
            </a:prstGeom>
          </p:spPr>
        </p:pic>
        <p:pic>
          <p:nvPicPr>
            <p:cNvPr id="76" name="object 47">
              <a:extLst>
                <a:ext uri="{FF2B5EF4-FFF2-40B4-BE49-F238E27FC236}">
                  <a16:creationId xmlns:a16="http://schemas.microsoft.com/office/drawing/2014/main" id="{A5A27B28-F172-44C7-A68D-497E68DCFB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77" name="object 48">
              <a:extLst>
                <a:ext uri="{FF2B5EF4-FFF2-40B4-BE49-F238E27FC236}">
                  <a16:creationId xmlns:a16="http://schemas.microsoft.com/office/drawing/2014/main" id="{DF1F07F3-F38D-41C6-8312-68D3D4D01B3B}"/>
                </a:ext>
              </a:extLst>
            </p:cNvPr>
            <p:cNvPicPr/>
            <p:nvPr/>
          </p:nvPicPr>
          <p:blipFill>
            <a:blip r:embed="rId10" cstate="print"/>
            <a:stretch>
              <a:fillRect/>
            </a:stretch>
          </p:blipFill>
          <p:spPr>
            <a:xfrm>
              <a:off x="8935211" y="3544823"/>
              <a:ext cx="216407" cy="216407"/>
            </a:xfrm>
            <a:prstGeom prst="rect">
              <a:avLst/>
            </a:prstGeom>
          </p:spPr>
        </p:pic>
        <p:pic>
          <p:nvPicPr>
            <p:cNvPr id="78" name="object 49">
              <a:extLst>
                <a:ext uri="{FF2B5EF4-FFF2-40B4-BE49-F238E27FC236}">
                  <a16:creationId xmlns:a16="http://schemas.microsoft.com/office/drawing/2014/main" id="{7266F9A4-64F8-44B6-814D-0412E689580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79" name="object 50">
              <a:extLst>
                <a:ext uri="{FF2B5EF4-FFF2-40B4-BE49-F238E27FC236}">
                  <a16:creationId xmlns:a16="http://schemas.microsoft.com/office/drawing/2014/main" id="{769E9B5C-06BD-48F6-992C-BE83E2A1B8D7}"/>
                </a:ext>
              </a:extLst>
            </p:cNvPr>
            <p:cNvPicPr/>
            <p:nvPr/>
          </p:nvPicPr>
          <p:blipFill>
            <a:blip r:embed="rId10" cstate="print"/>
            <a:stretch>
              <a:fillRect/>
            </a:stretch>
          </p:blipFill>
          <p:spPr>
            <a:xfrm>
              <a:off x="7763256" y="3659123"/>
              <a:ext cx="216407" cy="216407"/>
            </a:xfrm>
            <a:prstGeom prst="rect">
              <a:avLst/>
            </a:prstGeom>
          </p:spPr>
        </p:pic>
        <p:pic>
          <p:nvPicPr>
            <p:cNvPr id="80" name="object 51">
              <a:extLst>
                <a:ext uri="{FF2B5EF4-FFF2-40B4-BE49-F238E27FC236}">
                  <a16:creationId xmlns:a16="http://schemas.microsoft.com/office/drawing/2014/main" id="{B1B8A2C7-532D-4B51-AF67-5627981BFF5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81" name="object 52">
              <a:extLst>
                <a:ext uri="{FF2B5EF4-FFF2-40B4-BE49-F238E27FC236}">
                  <a16:creationId xmlns:a16="http://schemas.microsoft.com/office/drawing/2014/main" id="{FC44759E-8A84-4141-9F0A-73C82B5E16CC}"/>
                </a:ext>
              </a:extLst>
            </p:cNvPr>
            <p:cNvPicPr/>
            <p:nvPr/>
          </p:nvPicPr>
          <p:blipFill>
            <a:blip r:embed="rId10" cstate="print"/>
            <a:stretch>
              <a:fillRect/>
            </a:stretch>
          </p:blipFill>
          <p:spPr>
            <a:xfrm>
              <a:off x="8349995" y="3788663"/>
              <a:ext cx="216407" cy="216407"/>
            </a:xfrm>
            <a:prstGeom prst="rect">
              <a:avLst/>
            </a:prstGeom>
          </p:spPr>
        </p:pic>
        <p:pic>
          <p:nvPicPr>
            <p:cNvPr id="82" name="object 53">
              <a:extLst>
                <a:ext uri="{FF2B5EF4-FFF2-40B4-BE49-F238E27FC236}">
                  <a16:creationId xmlns:a16="http://schemas.microsoft.com/office/drawing/2014/main" id="{5FD48F11-AFF6-4228-856A-FFC9BDF0869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83" name="object 54">
              <a:extLst>
                <a:ext uri="{FF2B5EF4-FFF2-40B4-BE49-F238E27FC236}">
                  <a16:creationId xmlns:a16="http://schemas.microsoft.com/office/drawing/2014/main" id="{7843B504-5040-453C-B814-1DA788E622AF}"/>
                </a:ext>
              </a:extLst>
            </p:cNvPr>
            <p:cNvPicPr/>
            <p:nvPr/>
          </p:nvPicPr>
          <p:blipFill>
            <a:blip r:embed="rId14" cstate="print"/>
            <a:stretch>
              <a:fillRect/>
            </a:stretch>
          </p:blipFill>
          <p:spPr>
            <a:xfrm>
              <a:off x="9777983" y="4680204"/>
              <a:ext cx="214883" cy="216407"/>
            </a:xfrm>
            <a:prstGeom prst="rect">
              <a:avLst/>
            </a:prstGeom>
          </p:spPr>
        </p:pic>
        <p:pic>
          <p:nvPicPr>
            <p:cNvPr id="84" name="object 55">
              <a:extLst>
                <a:ext uri="{FF2B5EF4-FFF2-40B4-BE49-F238E27FC236}">
                  <a16:creationId xmlns:a16="http://schemas.microsoft.com/office/drawing/2014/main" id="{ABA5DFD0-1AD0-4FCE-A714-D5E947E11B1F}"/>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86" name="object 56">
              <a:extLst>
                <a:ext uri="{FF2B5EF4-FFF2-40B4-BE49-F238E27FC236}">
                  <a16:creationId xmlns:a16="http://schemas.microsoft.com/office/drawing/2014/main" id="{652702E9-781C-464F-907F-629AA1166EBB}"/>
                </a:ext>
              </a:extLst>
            </p:cNvPr>
            <p:cNvPicPr/>
            <p:nvPr/>
          </p:nvPicPr>
          <p:blipFill>
            <a:blip r:embed="rId14" cstate="print"/>
            <a:stretch>
              <a:fillRect/>
            </a:stretch>
          </p:blipFill>
          <p:spPr>
            <a:xfrm>
              <a:off x="8706611" y="3910583"/>
              <a:ext cx="214883" cy="216407"/>
            </a:xfrm>
            <a:prstGeom prst="rect">
              <a:avLst/>
            </a:prstGeom>
          </p:spPr>
        </p:pic>
        <p:pic>
          <p:nvPicPr>
            <p:cNvPr id="87" name="object 57">
              <a:extLst>
                <a:ext uri="{FF2B5EF4-FFF2-40B4-BE49-F238E27FC236}">
                  <a16:creationId xmlns:a16="http://schemas.microsoft.com/office/drawing/2014/main" id="{F5B2F82F-E054-4178-8D3F-01E14E183A8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88" name="object 58">
              <a:extLst>
                <a:ext uri="{FF2B5EF4-FFF2-40B4-BE49-F238E27FC236}">
                  <a16:creationId xmlns:a16="http://schemas.microsoft.com/office/drawing/2014/main" id="{2EC9E3C4-FEED-44E1-A175-AF9CABEE6F88}"/>
                </a:ext>
              </a:extLst>
            </p:cNvPr>
            <p:cNvPicPr/>
            <p:nvPr/>
          </p:nvPicPr>
          <p:blipFill>
            <a:blip r:embed="rId10" cstate="print"/>
            <a:stretch>
              <a:fillRect/>
            </a:stretch>
          </p:blipFill>
          <p:spPr>
            <a:xfrm>
              <a:off x="9491471" y="4128516"/>
              <a:ext cx="216407" cy="216407"/>
            </a:xfrm>
            <a:prstGeom prst="rect">
              <a:avLst/>
            </a:prstGeom>
          </p:spPr>
        </p:pic>
        <p:pic>
          <p:nvPicPr>
            <p:cNvPr id="89" name="object 59">
              <a:extLst>
                <a:ext uri="{FF2B5EF4-FFF2-40B4-BE49-F238E27FC236}">
                  <a16:creationId xmlns:a16="http://schemas.microsoft.com/office/drawing/2014/main" id="{FE05827B-E45D-4CC2-BD95-8582F53F2C7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90" name="object 60">
              <a:extLst>
                <a:ext uri="{FF2B5EF4-FFF2-40B4-BE49-F238E27FC236}">
                  <a16:creationId xmlns:a16="http://schemas.microsoft.com/office/drawing/2014/main" id="{2B8C8CE8-CE3D-4698-897F-1129EB46372A}"/>
                </a:ext>
              </a:extLst>
            </p:cNvPr>
            <p:cNvPicPr/>
            <p:nvPr/>
          </p:nvPicPr>
          <p:blipFill>
            <a:blip r:embed="rId16" cstate="print"/>
            <a:stretch>
              <a:fillRect/>
            </a:stretch>
          </p:blipFill>
          <p:spPr>
            <a:xfrm>
              <a:off x="9110471" y="3976128"/>
              <a:ext cx="216407" cy="217919"/>
            </a:xfrm>
            <a:prstGeom prst="rect">
              <a:avLst/>
            </a:prstGeom>
          </p:spPr>
        </p:pic>
        <p:pic>
          <p:nvPicPr>
            <p:cNvPr id="91" name="object 61">
              <a:extLst>
                <a:ext uri="{FF2B5EF4-FFF2-40B4-BE49-F238E27FC236}">
                  <a16:creationId xmlns:a16="http://schemas.microsoft.com/office/drawing/2014/main" id="{2DA936AA-309B-4F51-A8C0-0723795A2E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93" name="object 62">
              <a:extLst>
                <a:ext uri="{FF2B5EF4-FFF2-40B4-BE49-F238E27FC236}">
                  <a16:creationId xmlns:a16="http://schemas.microsoft.com/office/drawing/2014/main" id="{3D2B6C0E-7551-4572-97FF-AAE678350B8E}"/>
                </a:ext>
              </a:extLst>
            </p:cNvPr>
            <p:cNvPicPr/>
            <p:nvPr/>
          </p:nvPicPr>
          <p:blipFill>
            <a:blip r:embed="rId14" cstate="print"/>
            <a:stretch>
              <a:fillRect/>
            </a:stretch>
          </p:blipFill>
          <p:spPr>
            <a:xfrm>
              <a:off x="9793223" y="3858768"/>
              <a:ext cx="214883" cy="216407"/>
            </a:xfrm>
            <a:prstGeom prst="rect">
              <a:avLst/>
            </a:prstGeom>
          </p:spPr>
        </p:pic>
        <p:pic>
          <p:nvPicPr>
            <p:cNvPr id="94" name="object 63">
              <a:extLst>
                <a:ext uri="{FF2B5EF4-FFF2-40B4-BE49-F238E27FC236}">
                  <a16:creationId xmlns:a16="http://schemas.microsoft.com/office/drawing/2014/main" id="{418788F5-6E8B-4675-875B-335ADA6145D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95" name="object 64">
              <a:extLst>
                <a:ext uri="{FF2B5EF4-FFF2-40B4-BE49-F238E27FC236}">
                  <a16:creationId xmlns:a16="http://schemas.microsoft.com/office/drawing/2014/main" id="{47724742-C76E-432E-BE53-3153A8A0B212}"/>
                </a:ext>
              </a:extLst>
            </p:cNvPr>
            <p:cNvPicPr/>
            <p:nvPr/>
          </p:nvPicPr>
          <p:blipFill>
            <a:blip r:embed="rId14" cstate="print"/>
            <a:stretch>
              <a:fillRect/>
            </a:stretch>
          </p:blipFill>
          <p:spPr>
            <a:xfrm>
              <a:off x="9947147" y="3080004"/>
              <a:ext cx="214883" cy="216407"/>
            </a:xfrm>
            <a:prstGeom prst="rect">
              <a:avLst/>
            </a:prstGeom>
          </p:spPr>
        </p:pic>
        <p:pic>
          <p:nvPicPr>
            <p:cNvPr id="96" name="object 65">
              <a:extLst>
                <a:ext uri="{FF2B5EF4-FFF2-40B4-BE49-F238E27FC236}">
                  <a16:creationId xmlns:a16="http://schemas.microsoft.com/office/drawing/2014/main" id="{7E7992DE-8237-4D20-A617-132AA795909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97" name="object 66">
              <a:extLst>
                <a:ext uri="{FF2B5EF4-FFF2-40B4-BE49-F238E27FC236}">
                  <a16:creationId xmlns:a16="http://schemas.microsoft.com/office/drawing/2014/main" id="{B2200C61-63AC-4FA9-AA4E-F725B73D05A9}"/>
                </a:ext>
              </a:extLst>
            </p:cNvPr>
            <p:cNvPicPr/>
            <p:nvPr/>
          </p:nvPicPr>
          <p:blipFill>
            <a:blip r:embed="rId10" cstate="print"/>
            <a:stretch>
              <a:fillRect/>
            </a:stretch>
          </p:blipFill>
          <p:spPr>
            <a:xfrm>
              <a:off x="9977628" y="3479291"/>
              <a:ext cx="216407" cy="216407"/>
            </a:xfrm>
            <a:prstGeom prst="rect">
              <a:avLst/>
            </a:prstGeom>
          </p:spPr>
        </p:pic>
        <p:pic>
          <p:nvPicPr>
            <p:cNvPr id="98" name="object 67">
              <a:extLst>
                <a:ext uri="{FF2B5EF4-FFF2-40B4-BE49-F238E27FC236}">
                  <a16:creationId xmlns:a16="http://schemas.microsoft.com/office/drawing/2014/main" id="{80E776FC-EA2D-4389-99BC-41EF50CD5FB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99" name="object 68">
              <a:extLst>
                <a:ext uri="{FF2B5EF4-FFF2-40B4-BE49-F238E27FC236}">
                  <a16:creationId xmlns:a16="http://schemas.microsoft.com/office/drawing/2014/main" id="{F0D5C2DC-7A8E-44C9-943A-F776B065E10B}"/>
                </a:ext>
              </a:extLst>
            </p:cNvPr>
            <p:cNvPicPr/>
            <p:nvPr/>
          </p:nvPicPr>
          <p:blipFill>
            <a:blip r:embed="rId10" cstate="print"/>
            <a:stretch>
              <a:fillRect/>
            </a:stretch>
          </p:blipFill>
          <p:spPr>
            <a:xfrm>
              <a:off x="9294875" y="3243071"/>
              <a:ext cx="216407" cy="216407"/>
            </a:xfrm>
            <a:prstGeom prst="rect">
              <a:avLst/>
            </a:prstGeom>
          </p:spPr>
        </p:pic>
        <p:pic>
          <p:nvPicPr>
            <p:cNvPr id="100" name="object 69">
              <a:extLst>
                <a:ext uri="{FF2B5EF4-FFF2-40B4-BE49-F238E27FC236}">
                  <a16:creationId xmlns:a16="http://schemas.microsoft.com/office/drawing/2014/main" id="{0FA95718-F480-476B-A32E-D0D93355900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101" name="object 70">
              <a:extLst>
                <a:ext uri="{FF2B5EF4-FFF2-40B4-BE49-F238E27FC236}">
                  <a16:creationId xmlns:a16="http://schemas.microsoft.com/office/drawing/2014/main" id="{C23CEB0F-D3A9-44FA-8B68-F3D970D286DB}"/>
                </a:ext>
              </a:extLst>
            </p:cNvPr>
            <p:cNvPicPr/>
            <p:nvPr/>
          </p:nvPicPr>
          <p:blipFill>
            <a:blip r:embed="rId10" cstate="print"/>
            <a:stretch>
              <a:fillRect/>
            </a:stretch>
          </p:blipFill>
          <p:spPr>
            <a:xfrm>
              <a:off x="9653016" y="3069335"/>
              <a:ext cx="216407" cy="216407"/>
            </a:xfrm>
            <a:prstGeom prst="rect">
              <a:avLst/>
            </a:prstGeom>
          </p:spPr>
        </p:pic>
        <p:pic>
          <p:nvPicPr>
            <p:cNvPr id="103" name="object 71">
              <a:extLst>
                <a:ext uri="{FF2B5EF4-FFF2-40B4-BE49-F238E27FC236}">
                  <a16:creationId xmlns:a16="http://schemas.microsoft.com/office/drawing/2014/main" id="{07CE46AC-2CD3-4989-B269-CA16F3D953D0}"/>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115" name="object 72">
              <a:extLst>
                <a:ext uri="{FF2B5EF4-FFF2-40B4-BE49-F238E27FC236}">
                  <a16:creationId xmlns:a16="http://schemas.microsoft.com/office/drawing/2014/main" id="{A3AE053C-7F6A-4AAB-BED0-C6981BD3F69D}"/>
                </a:ext>
              </a:extLst>
            </p:cNvPr>
            <p:cNvPicPr/>
            <p:nvPr/>
          </p:nvPicPr>
          <p:blipFill>
            <a:blip r:embed="rId10" cstate="print"/>
            <a:stretch>
              <a:fillRect/>
            </a:stretch>
          </p:blipFill>
          <p:spPr>
            <a:xfrm>
              <a:off x="10117835" y="2468879"/>
              <a:ext cx="216407" cy="216407"/>
            </a:xfrm>
            <a:prstGeom prst="rect">
              <a:avLst/>
            </a:prstGeom>
          </p:spPr>
        </p:pic>
        <p:pic>
          <p:nvPicPr>
            <p:cNvPr id="116" name="object 73">
              <a:extLst>
                <a:ext uri="{FF2B5EF4-FFF2-40B4-BE49-F238E27FC236}">
                  <a16:creationId xmlns:a16="http://schemas.microsoft.com/office/drawing/2014/main" id="{63A35053-0E40-4CFD-B76F-CB665B7FABC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117" name="object 74">
              <a:extLst>
                <a:ext uri="{FF2B5EF4-FFF2-40B4-BE49-F238E27FC236}">
                  <a16:creationId xmlns:a16="http://schemas.microsoft.com/office/drawing/2014/main" id="{DEAFFDE1-51F1-4B38-A847-113C9455CDDA}"/>
                </a:ext>
              </a:extLst>
            </p:cNvPr>
            <p:cNvPicPr/>
            <p:nvPr/>
          </p:nvPicPr>
          <p:blipFill>
            <a:blip r:embed="rId10" cstate="print"/>
            <a:stretch>
              <a:fillRect/>
            </a:stretch>
          </p:blipFill>
          <p:spPr>
            <a:xfrm>
              <a:off x="9777983" y="2785871"/>
              <a:ext cx="216407" cy="216407"/>
            </a:xfrm>
            <a:prstGeom prst="rect">
              <a:avLst/>
            </a:prstGeom>
          </p:spPr>
        </p:pic>
        <p:pic>
          <p:nvPicPr>
            <p:cNvPr id="118" name="object 75">
              <a:extLst>
                <a:ext uri="{FF2B5EF4-FFF2-40B4-BE49-F238E27FC236}">
                  <a16:creationId xmlns:a16="http://schemas.microsoft.com/office/drawing/2014/main" id="{803B6EEE-E016-4D9F-8BEB-FC5A8BBBACE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119" name="object 76">
              <a:extLst>
                <a:ext uri="{FF2B5EF4-FFF2-40B4-BE49-F238E27FC236}">
                  <a16:creationId xmlns:a16="http://schemas.microsoft.com/office/drawing/2014/main" id="{B40B65BE-F927-44FE-8514-491787D21667}"/>
                </a:ext>
              </a:extLst>
            </p:cNvPr>
            <p:cNvPicPr/>
            <p:nvPr/>
          </p:nvPicPr>
          <p:blipFill>
            <a:blip r:embed="rId14" cstate="print"/>
            <a:stretch>
              <a:fillRect/>
            </a:stretch>
          </p:blipFill>
          <p:spPr>
            <a:xfrm>
              <a:off x="8639556" y="2474976"/>
              <a:ext cx="214883" cy="216407"/>
            </a:xfrm>
            <a:prstGeom prst="rect">
              <a:avLst/>
            </a:prstGeom>
          </p:spPr>
        </p:pic>
        <p:pic>
          <p:nvPicPr>
            <p:cNvPr id="120" name="object 77">
              <a:extLst>
                <a:ext uri="{FF2B5EF4-FFF2-40B4-BE49-F238E27FC236}">
                  <a16:creationId xmlns:a16="http://schemas.microsoft.com/office/drawing/2014/main" id="{8FC64D89-028E-49E0-9712-FBB4A44E2897}"/>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121" name="object 78">
              <a:extLst>
                <a:ext uri="{FF2B5EF4-FFF2-40B4-BE49-F238E27FC236}">
                  <a16:creationId xmlns:a16="http://schemas.microsoft.com/office/drawing/2014/main" id="{97740BD9-5FBF-449F-9D81-F16DF021B6D4}"/>
                </a:ext>
              </a:extLst>
            </p:cNvPr>
            <p:cNvPicPr/>
            <p:nvPr/>
          </p:nvPicPr>
          <p:blipFill>
            <a:blip r:embed="rId10" cstate="print"/>
            <a:stretch>
              <a:fillRect/>
            </a:stretch>
          </p:blipFill>
          <p:spPr>
            <a:xfrm>
              <a:off x="8217407" y="2749295"/>
              <a:ext cx="216407" cy="216407"/>
            </a:xfrm>
            <a:prstGeom prst="rect">
              <a:avLst/>
            </a:prstGeom>
          </p:spPr>
        </p:pic>
        <p:pic>
          <p:nvPicPr>
            <p:cNvPr id="122" name="object 79">
              <a:extLst>
                <a:ext uri="{FF2B5EF4-FFF2-40B4-BE49-F238E27FC236}">
                  <a16:creationId xmlns:a16="http://schemas.microsoft.com/office/drawing/2014/main" id="{53B65215-8150-42F9-8682-E4F237DEC73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123" name="object 80">
              <a:extLst>
                <a:ext uri="{FF2B5EF4-FFF2-40B4-BE49-F238E27FC236}">
                  <a16:creationId xmlns:a16="http://schemas.microsoft.com/office/drawing/2014/main" id="{4D8663C8-46AC-487B-9AF2-1CA39FEAD227}"/>
                </a:ext>
              </a:extLst>
            </p:cNvPr>
            <p:cNvPicPr/>
            <p:nvPr/>
          </p:nvPicPr>
          <p:blipFill>
            <a:blip r:embed="rId10" cstate="print"/>
            <a:stretch>
              <a:fillRect/>
            </a:stretch>
          </p:blipFill>
          <p:spPr>
            <a:xfrm>
              <a:off x="9176004" y="2647188"/>
              <a:ext cx="216407" cy="216407"/>
            </a:xfrm>
            <a:prstGeom prst="rect">
              <a:avLst/>
            </a:prstGeom>
          </p:spPr>
        </p:pic>
        <p:pic>
          <p:nvPicPr>
            <p:cNvPr id="124" name="object 81">
              <a:extLst>
                <a:ext uri="{FF2B5EF4-FFF2-40B4-BE49-F238E27FC236}">
                  <a16:creationId xmlns:a16="http://schemas.microsoft.com/office/drawing/2014/main" id="{CC845763-08EF-41D1-94D7-DF719D7222F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125" name="object 82">
              <a:extLst>
                <a:ext uri="{FF2B5EF4-FFF2-40B4-BE49-F238E27FC236}">
                  <a16:creationId xmlns:a16="http://schemas.microsoft.com/office/drawing/2014/main" id="{C0C1909D-97FD-4511-A413-67C32AE2C384}"/>
                </a:ext>
              </a:extLst>
            </p:cNvPr>
            <p:cNvPicPr/>
            <p:nvPr/>
          </p:nvPicPr>
          <p:blipFill>
            <a:blip r:embed="rId10" cstate="print"/>
            <a:stretch>
              <a:fillRect/>
            </a:stretch>
          </p:blipFill>
          <p:spPr>
            <a:xfrm>
              <a:off x="9060180" y="2997707"/>
              <a:ext cx="216407" cy="216407"/>
            </a:xfrm>
            <a:prstGeom prst="rect">
              <a:avLst/>
            </a:prstGeom>
          </p:spPr>
        </p:pic>
        <p:pic>
          <p:nvPicPr>
            <p:cNvPr id="126" name="object 83">
              <a:extLst>
                <a:ext uri="{FF2B5EF4-FFF2-40B4-BE49-F238E27FC236}">
                  <a16:creationId xmlns:a16="http://schemas.microsoft.com/office/drawing/2014/main" id="{A10E3833-4085-4AEB-8DC9-DF893A8990E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127" name="object 84">
              <a:extLst>
                <a:ext uri="{FF2B5EF4-FFF2-40B4-BE49-F238E27FC236}">
                  <a16:creationId xmlns:a16="http://schemas.microsoft.com/office/drawing/2014/main" id="{5C958EE1-B1A5-4D2A-8539-E7629F601ABF}"/>
                </a:ext>
              </a:extLst>
            </p:cNvPr>
            <p:cNvPicPr/>
            <p:nvPr/>
          </p:nvPicPr>
          <p:blipFill>
            <a:blip r:embed="rId10" cstate="print"/>
            <a:stretch>
              <a:fillRect/>
            </a:stretch>
          </p:blipFill>
          <p:spPr>
            <a:xfrm>
              <a:off x="10492740" y="2534411"/>
              <a:ext cx="216407" cy="216407"/>
            </a:xfrm>
            <a:prstGeom prst="rect">
              <a:avLst/>
            </a:prstGeom>
          </p:spPr>
        </p:pic>
        <p:pic>
          <p:nvPicPr>
            <p:cNvPr id="128" name="object 85">
              <a:extLst>
                <a:ext uri="{FF2B5EF4-FFF2-40B4-BE49-F238E27FC236}">
                  <a16:creationId xmlns:a16="http://schemas.microsoft.com/office/drawing/2014/main" id="{463C6F4F-11DB-48BB-84C7-C514DA59D03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129" name="object 86">
              <a:extLst>
                <a:ext uri="{FF2B5EF4-FFF2-40B4-BE49-F238E27FC236}">
                  <a16:creationId xmlns:a16="http://schemas.microsoft.com/office/drawing/2014/main" id="{093010A4-24D4-40BB-BE42-D7FD1C2BD6D5}"/>
                </a:ext>
              </a:extLst>
            </p:cNvPr>
            <p:cNvPicPr/>
            <p:nvPr/>
          </p:nvPicPr>
          <p:blipFill>
            <a:blip r:embed="rId10" cstate="print"/>
            <a:stretch>
              <a:fillRect/>
            </a:stretch>
          </p:blipFill>
          <p:spPr>
            <a:xfrm>
              <a:off x="10300716" y="2866644"/>
              <a:ext cx="216407" cy="216407"/>
            </a:xfrm>
            <a:prstGeom prst="rect">
              <a:avLst/>
            </a:prstGeom>
          </p:spPr>
        </p:pic>
        <p:sp>
          <p:nvSpPr>
            <p:cNvPr id="130" name="object 87">
              <a:extLst>
                <a:ext uri="{FF2B5EF4-FFF2-40B4-BE49-F238E27FC236}">
                  <a16:creationId xmlns:a16="http://schemas.microsoft.com/office/drawing/2014/main" id="{D6383CF7-4B32-4BF1-8F13-D33FE0A8851D}"/>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Lst>
            </p:cNvPr>
            <p:cNvPicPr/>
            <p:nvPr/>
          </p:nvPicPr>
          <p:blipFill>
            <a:blip r:embed="rId10" cstate="print"/>
            <a:stretch>
              <a:fillRect/>
            </a:stretch>
          </p:blipFill>
          <p:spPr>
            <a:xfrm>
              <a:off x="10236707" y="2973323"/>
              <a:ext cx="216407" cy="216407"/>
            </a:xfrm>
            <a:prstGeom prst="rect">
              <a:avLst/>
            </a:prstGeom>
          </p:spPr>
        </p:pic>
        <p:sp>
          <p:nvSpPr>
            <p:cNvPr id="133" name="object 90">
              <a:extLst>
                <a:ext uri="{FF2B5EF4-FFF2-40B4-BE49-F238E27FC236}">
                  <a16:creationId xmlns:a16="http://schemas.microsoft.com/office/drawing/2014/main" id="{A829AF8B-A369-47A6-A479-624DEFE1B06D}"/>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Lst>
            </p:cNvPr>
            <p:cNvPicPr/>
            <p:nvPr/>
          </p:nvPicPr>
          <p:blipFill>
            <a:blip r:embed="rId10" cstate="print"/>
            <a:stretch>
              <a:fillRect/>
            </a:stretch>
          </p:blipFill>
          <p:spPr>
            <a:xfrm>
              <a:off x="10114787" y="3034283"/>
              <a:ext cx="216407" cy="216407"/>
            </a:xfrm>
            <a:prstGeom prst="rect">
              <a:avLst/>
            </a:prstGeom>
          </p:spPr>
        </p:pic>
        <p:sp>
          <p:nvSpPr>
            <p:cNvPr id="136" name="object 93">
              <a:extLst>
                <a:ext uri="{FF2B5EF4-FFF2-40B4-BE49-F238E27FC236}">
                  <a16:creationId xmlns:a16="http://schemas.microsoft.com/office/drawing/2014/main" id="{D586384F-336E-4505-AA64-2FAF2E00A139}"/>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Lst>
            </p:cNvPr>
            <p:cNvPicPr/>
            <p:nvPr/>
          </p:nvPicPr>
          <p:blipFill>
            <a:blip r:embed="rId10" cstate="print"/>
            <a:stretch>
              <a:fillRect/>
            </a:stretch>
          </p:blipFill>
          <p:spPr>
            <a:xfrm>
              <a:off x="10375392" y="2255519"/>
              <a:ext cx="216407" cy="216407"/>
            </a:xfrm>
            <a:prstGeom prst="rect">
              <a:avLst/>
            </a:prstGeom>
          </p:spPr>
        </p:pic>
        <p:pic>
          <p:nvPicPr>
            <p:cNvPr id="139" name="object 96">
              <a:extLst>
                <a:ext uri="{FF2B5EF4-FFF2-40B4-BE49-F238E27FC236}">
                  <a16:creationId xmlns:a16="http://schemas.microsoft.com/office/drawing/2014/main" id="{36443041-2482-4B35-8A28-D3CD5837670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40" name="object 97">
              <a:extLst>
                <a:ext uri="{FF2B5EF4-FFF2-40B4-BE49-F238E27FC236}">
                  <a16:creationId xmlns:a16="http://schemas.microsoft.com/office/drawing/2014/main" id="{5069295A-A064-4D7A-8413-79B344293A6B}"/>
                </a:ext>
              </a:extLst>
            </p:cNvPr>
            <p:cNvPicPr/>
            <p:nvPr/>
          </p:nvPicPr>
          <p:blipFill>
            <a:blip r:embed="rId10" cstate="print"/>
            <a:stretch>
              <a:fillRect/>
            </a:stretch>
          </p:blipFill>
          <p:spPr>
            <a:xfrm>
              <a:off x="10517123" y="2348483"/>
              <a:ext cx="216407" cy="216407"/>
            </a:xfrm>
            <a:prstGeom prst="rect">
              <a:avLst/>
            </a:prstGeom>
          </p:spPr>
        </p:pic>
        <p:pic>
          <p:nvPicPr>
            <p:cNvPr id="141" name="object 98">
              <a:extLst>
                <a:ext uri="{FF2B5EF4-FFF2-40B4-BE49-F238E27FC236}">
                  <a16:creationId xmlns:a16="http://schemas.microsoft.com/office/drawing/2014/main" id="{AA732D42-F487-4D3D-93DA-81E7EDCA015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42" name="object 99">
              <a:extLst>
                <a:ext uri="{FF2B5EF4-FFF2-40B4-BE49-F238E27FC236}">
                  <a16:creationId xmlns:a16="http://schemas.microsoft.com/office/drawing/2014/main" id="{E8CDE565-D6B1-474B-9A78-E23006EC5C9F}"/>
                </a:ext>
              </a:extLst>
            </p:cNvPr>
            <p:cNvPicPr/>
            <p:nvPr/>
          </p:nvPicPr>
          <p:blipFill>
            <a:blip r:embed="rId10" cstate="print"/>
            <a:stretch>
              <a:fillRect/>
            </a:stretch>
          </p:blipFill>
          <p:spPr>
            <a:xfrm>
              <a:off x="10514075" y="2185416"/>
              <a:ext cx="216407" cy="216407"/>
            </a:xfrm>
            <a:prstGeom prst="rect">
              <a:avLst/>
            </a:prstGeom>
          </p:spPr>
        </p:pic>
        <p:pic>
          <p:nvPicPr>
            <p:cNvPr id="143" name="object 100">
              <a:extLst>
                <a:ext uri="{FF2B5EF4-FFF2-40B4-BE49-F238E27FC236}">
                  <a16:creationId xmlns:a16="http://schemas.microsoft.com/office/drawing/2014/main" id="{440FB65A-0FB9-4247-8986-D9D07AB50C4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44" name="object 101">
              <a:extLst>
                <a:ext uri="{FF2B5EF4-FFF2-40B4-BE49-F238E27FC236}">
                  <a16:creationId xmlns:a16="http://schemas.microsoft.com/office/drawing/2014/main" id="{CB3D0D23-F0A6-4FA8-A37B-239D8609C0DA}"/>
                </a:ext>
              </a:extLst>
            </p:cNvPr>
            <p:cNvPicPr/>
            <p:nvPr/>
          </p:nvPicPr>
          <p:blipFill>
            <a:blip r:embed="rId10" cstate="print"/>
            <a:stretch>
              <a:fillRect/>
            </a:stretch>
          </p:blipFill>
          <p:spPr>
            <a:xfrm>
              <a:off x="10696956" y="2002536"/>
              <a:ext cx="216407" cy="216407"/>
            </a:xfrm>
            <a:prstGeom prst="rect">
              <a:avLst/>
            </a:prstGeom>
          </p:spPr>
        </p:pic>
        <p:pic>
          <p:nvPicPr>
            <p:cNvPr id="145" name="object 102">
              <a:extLst>
                <a:ext uri="{FF2B5EF4-FFF2-40B4-BE49-F238E27FC236}">
                  <a16:creationId xmlns:a16="http://schemas.microsoft.com/office/drawing/2014/main" id="{F97A9F07-7D59-470F-B23C-E7A3B53F5A48}"/>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46" name="object 103">
              <a:extLst>
                <a:ext uri="{FF2B5EF4-FFF2-40B4-BE49-F238E27FC236}">
                  <a16:creationId xmlns:a16="http://schemas.microsoft.com/office/drawing/2014/main" id="{7BB31E40-B795-48D8-9C28-70F967144357}"/>
                </a:ext>
              </a:extLst>
            </p:cNvPr>
            <p:cNvPicPr/>
            <p:nvPr/>
          </p:nvPicPr>
          <p:blipFill>
            <a:blip r:embed="rId10" cstate="print"/>
            <a:stretch>
              <a:fillRect/>
            </a:stretch>
          </p:blipFill>
          <p:spPr>
            <a:xfrm>
              <a:off x="6300216" y="3017519"/>
              <a:ext cx="216407" cy="216407"/>
            </a:xfrm>
            <a:prstGeom prst="rect">
              <a:avLst/>
            </a:prstGeom>
          </p:spPr>
        </p:pic>
        <p:pic>
          <p:nvPicPr>
            <p:cNvPr id="147" name="object 104">
              <a:extLst>
                <a:ext uri="{FF2B5EF4-FFF2-40B4-BE49-F238E27FC236}">
                  <a16:creationId xmlns:a16="http://schemas.microsoft.com/office/drawing/2014/main" id="{E19C95FA-1CEB-490C-A769-69877E6F7FD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48" name="object 105">
              <a:extLst>
                <a:ext uri="{FF2B5EF4-FFF2-40B4-BE49-F238E27FC236}">
                  <a16:creationId xmlns:a16="http://schemas.microsoft.com/office/drawing/2014/main" id="{BE41E560-CF14-4110-B08F-31ACB31555C5}"/>
                </a:ext>
              </a:extLst>
            </p:cNvPr>
            <p:cNvPicPr/>
            <p:nvPr/>
          </p:nvPicPr>
          <p:blipFill>
            <a:blip r:embed="rId10" cstate="print"/>
            <a:stretch>
              <a:fillRect/>
            </a:stretch>
          </p:blipFill>
          <p:spPr>
            <a:xfrm>
              <a:off x="8735568" y="2831591"/>
              <a:ext cx="216407" cy="216407"/>
            </a:xfrm>
            <a:prstGeom prst="rect">
              <a:avLst/>
            </a:prstGeom>
          </p:spPr>
        </p:pic>
        <p:pic>
          <p:nvPicPr>
            <p:cNvPr id="149" name="object 106">
              <a:extLst>
                <a:ext uri="{FF2B5EF4-FFF2-40B4-BE49-F238E27FC236}">
                  <a16:creationId xmlns:a16="http://schemas.microsoft.com/office/drawing/2014/main" id="{F4978F19-F977-4156-82E4-D0BBCACAF4B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50" name="object 107">
              <a:extLst>
                <a:ext uri="{FF2B5EF4-FFF2-40B4-BE49-F238E27FC236}">
                  <a16:creationId xmlns:a16="http://schemas.microsoft.com/office/drawing/2014/main" id="{6AB2E6B8-0654-462D-985E-E2D7F14C7F04}"/>
                </a:ext>
              </a:extLst>
            </p:cNvPr>
            <p:cNvPicPr/>
            <p:nvPr/>
          </p:nvPicPr>
          <p:blipFill>
            <a:blip r:embed="rId14" cstate="print"/>
            <a:stretch>
              <a:fillRect/>
            </a:stretch>
          </p:blipFill>
          <p:spPr>
            <a:xfrm>
              <a:off x="7586471" y="3221735"/>
              <a:ext cx="214883" cy="216407"/>
            </a:xfrm>
            <a:prstGeom prst="rect">
              <a:avLst/>
            </a:prstGeom>
          </p:spPr>
        </p:pic>
        <p:pic>
          <p:nvPicPr>
            <p:cNvPr id="151" name="object 108">
              <a:extLst>
                <a:ext uri="{FF2B5EF4-FFF2-40B4-BE49-F238E27FC236}">
                  <a16:creationId xmlns:a16="http://schemas.microsoft.com/office/drawing/2014/main" id="{FA916EB6-4BC3-492D-86B4-3697F87E6DDF}"/>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52" name="object 109">
              <a:extLst>
                <a:ext uri="{FF2B5EF4-FFF2-40B4-BE49-F238E27FC236}">
                  <a16:creationId xmlns:a16="http://schemas.microsoft.com/office/drawing/2014/main" id="{5EBA0B70-EDA0-46D4-BFD7-660AD8DAFAA1}"/>
                </a:ext>
              </a:extLst>
            </p:cNvPr>
            <p:cNvPicPr/>
            <p:nvPr/>
          </p:nvPicPr>
          <p:blipFill>
            <a:blip r:embed="rId10" cstate="print"/>
            <a:stretch>
              <a:fillRect/>
            </a:stretch>
          </p:blipFill>
          <p:spPr>
            <a:xfrm>
              <a:off x="7597140" y="2493264"/>
              <a:ext cx="216407" cy="216407"/>
            </a:xfrm>
            <a:prstGeom prst="rect">
              <a:avLst/>
            </a:prstGeom>
          </p:spPr>
        </p:pic>
        <p:pic>
          <p:nvPicPr>
            <p:cNvPr id="153" name="object 110">
              <a:extLst>
                <a:ext uri="{FF2B5EF4-FFF2-40B4-BE49-F238E27FC236}">
                  <a16:creationId xmlns:a16="http://schemas.microsoft.com/office/drawing/2014/main" id="{896866A6-452A-485E-BF40-CA3937377817}"/>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54" name="object 111">
              <a:extLst>
                <a:ext uri="{FF2B5EF4-FFF2-40B4-BE49-F238E27FC236}">
                  <a16:creationId xmlns:a16="http://schemas.microsoft.com/office/drawing/2014/main" id="{4F75DB7D-2F4C-46BC-B3FE-8B416F829863}"/>
                </a:ext>
              </a:extLst>
            </p:cNvPr>
            <p:cNvPicPr/>
            <p:nvPr/>
          </p:nvPicPr>
          <p:blipFill>
            <a:blip r:embed="rId10" cstate="print"/>
            <a:stretch>
              <a:fillRect/>
            </a:stretch>
          </p:blipFill>
          <p:spPr>
            <a:xfrm>
              <a:off x="5714999" y="2987040"/>
              <a:ext cx="216407" cy="216407"/>
            </a:xfrm>
            <a:prstGeom prst="rect">
              <a:avLst/>
            </a:prstGeom>
          </p:spPr>
        </p:pic>
        <p:pic>
          <p:nvPicPr>
            <p:cNvPr id="155" name="object 112">
              <a:extLst>
                <a:ext uri="{FF2B5EF4-FFF2-40B4-BE49-F238E27FC236}">
                  <a16:creationId xmlns:a16="http://schemas.microsoft.com/office/drawing/2014/main" id="{6AAD5DF9-D905-4B34-843A-8E79C66E66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56" name="object 113">
              <a:extLst>
                <a:ext uri="{FF2B5EF4-FFF2-40B4-BE49-F238E27FC236}">
                  <a16:creationId xmlns:a16="http://schemas.microsoft.com/office/drawing/2014/main" id="{7500F08C-469C-4CBE-8504-639D4AE0BE88}"/>
                </a:ext>
              </a:extLst>
            </p:cNvPr>
            <p:cNvPicPr/>
            <p:nvPr/>
          </p:nvPicPr>
          <p:blipFill>
            <a:blip r:embed="rId28" cstate="print"/>
            <a:stretch>
              <a:fillRect/>
            </a:stretch>
          </p:blipFill>
          <p:spPr>
            <a:xfrm>
              <a:off x="10145268" y="2875788"/>
              <a:ext cx="210311" cy="210311"/>
            </a:xfrm>
            <a:prstGeom prst="rect">
              <a:avLst/>
            </a:prstGeom>
          </p:spPr>
        </p:pic>
        <p:sp>
          <p:nvSpPr>
            <p:cNvPr id="157" name="object 114">
              <a:extLst>
                <a:ext uri="{FF2B5EF4-FFF2-40B4-BE49-F238E27FC236}">
                  <a16:creationId xmlns:a16="http://schemas.microsoft.com/office/drawing/2014/main" id="{FDD7DE7C-EBDF-4FF0-8A0C-F3488EB513BA}"/>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grpSp>
      <p:sp>
        <p:nvSpPr>
          <p:cNvPr id="111" name="Content Placeholder 2">
            <a:extLst>
              <a:ext uri="{FF2B5EF4-FFF2-40B4-BE49-F238E27FC236}">
                <a16:creationId xmlns:a16="http://schemas.microsoft.com/office/drawing/2014/main" id="{06788217-CF1B-446B-BEA5-F9FD714A13B9}"/>
              </a:ext>
            </a:extLst>
          </p:cNvPr>
          <p:cNvSpPr txBox="1">
            <a:spLocks/>
          </p:cNvSpPr>
          <p:nvPr/>
        </p:nvSpPr>
        <p:spPr>
          <a:xfrm>
            <a:off x="807119" y="1344944"/>
            <a:ext cx="4138318" cy="4652745"/>
          </a:xfrm>
          <a:prstGeom prst="rect">
            <a:avLst/>
          </a:prstGeom>
          <a:noFill/>
          <a:ln>
            <a:noFill/>
          </a:ln>
        </p:spPr>
        <p:txBody>
          <a:bodyPr spcFirstLastPara="1" wrap="square" lIns="131375" tIns="131375" rIns="131375" bIns="131375" anchor="t" anchorCtr="0">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6032" marR="0" lvl="0" indent="0" algn="l" defTabSz="91440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n-US" sz="3177" b="1"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The Sinaloa and Jalisco</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 Cartels are the criminal organizations </a:t>
            </a:r>
            <a:r>
              <a:rPr kumimoji="0" lang="en-US" sz="3177" b="0" i="0" u="none" strike="noStrike" kern="0" cap="none" spc="0" normalizeH="0" baseline="0" noProof="0" dirty="0" err="1">
                <a:ln>
                  <a:noFill/>
                </a:ln>
                <a:solidFill>
                  <a:srgbClr val="082A4E"/>
                </a:solidFill>
                <a:effectLst/>
                <a:uLnTx/>
                <a:uFillTx/>
                <a:latin typeface="Arial" panose="020B0604020202020204" pitchFamily="34" charset="0"/>
                <a:cs typeface="Arial" panose="020B0604020202020204" pitchFamily="34" charset="0"/>
                <a:sym typeface="Arial"/>
              </a:rPr>
              <a:t>primaril</a:t>
            </a:r>
            <a:r>
              <a:rPr lang="en-US" sz="3177" b="0" dirty="0">
                <a:solidFill>
                  <a:srgbClr val="082A4E"/>
                </a:solidFill>
              </a:rPr>
              <a:t>y </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responsible for the fentanyl killing Americans</a:t>
            </a:r>
          </a:p>
        </p:txBody>
      </p:sp>
    </p:spTree>
    <p:extLst>
      <p:ext uri="{BB962C8B-B14F-4D97-AF65-F5344CB8AC3E}">
        <p14:creationId xmlns:p14="http://schemas.microsoft.com/office/powerpoint/2010/main" val="3171954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021D0F-AD30-4617-AD04-1AF42F816A76}"/>
              </a:ext>
            </a:extLst>
          </p:cNvPr>
          <p:cNvGrpSpPr/>
          <p:nvPr/>
        </p:nvGrpSpPr>
        <p:grpSpPr>
          <a:xfrm>
            <a:off x="9909635" y="1877029"/>
            <a:ext cx="1551971" cy="1551971"/>
            <a:chOff x="8506429" y="2809220"/>
            <a:chExt cx="1239560" cy="1239560"/>
          </a:xfrm>
        </p:grpSpPr>
        <p:sp>
          <p:nvSpPr>
            <p:cNvPr id="59" name="Oval 58">
              <a:extLst>
                <a:ext uri="{FF2B5EF4-FFF2-40B4-BE49-F238E27FC236}">
                  <a16:creationId xmlns:a16="http://schemas.microsoft.com/office/drawing/2014/main" id="{530B4F60-AB5A-49FC-B468-D94C85B8E664}"/>
                </a:ext>
              </a:extLst>
            </p:cNvPr>
            <p:cNvSpPr/>
            <p:nvPr/>
          </p:nvSpPr>
          <p:spPr>
            <a:xfrm>
              <a:off x="850642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descr="Icon&#10;&#10;Description automatically generated">
              <a:extLst>
                <a:ext uri="{FF2B5EF4-FFF2-40B4-BE49-F238E27FC236}">
                  <a16:creationId xmlns:a16="http://schemas.microsoft.com/office/drawing/2014/main" id="{C61DEBB0-75F5-45E3-AC51-2D23BB845F8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37906" y="3099469"/>
              <a:ext cx="658572" cy="658573"/>
            </a:xfrm>
            <a:prstGeom prst="rect">
              <a:avLst/>
            </a:prstGeom>
            <a:effectLst>
              <a:innerShdw blurRad="63500" dist="50800" dir="13500000">
                <a:srgbClr val="134F5C">
                  <a:lumMod val="50000"/>
                  <a:alpha val="50000"/>
                </a:srgbClr>
              </a:innerShdw>
            </a:effectLst>
          </p:spPr>
        </p:pic>
      </p:grpSp>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7848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Source precursor chemicals from China</a:t>
            </a:r>
          </a:p>
        </p:txBody>
      </p:sp>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Manufacture fentanyl into powder and pills at clandestine labs in Mexico</a:t>
            </a:r>
          </a:p>
        </p:txBody>
      </p:sp>
      <p:grpSp>
        <p:nvGrpSpPr>
          <p:cNvPr id="107" name="Group 106">
            <a:extLst>
              <a:ext uri="{FF2B5EF4-FFF2-40B4-BE49-F238E27FC236}">
                <a16:creationId xmlns:a16="http://schemas.microsoft.com/office/drawing/2014/main" id="{05EA6007-04EE-7B16-194F-149586631BE8}"/>
              </a:ext>
            </a:extLst>
          </p:cNvPr>
          <p:cNvGrpSpPr/>
          <p:nvPr/>
        </p:nvGrpSpPr>
        <p:grpSpPr>
          <a:xfrm>
            <a:off x="513218" y="1895954"/>
            <a:ext cx="1737555" cy="1551971"/>
            <a:chOff x="428703" y="2413399"/>
            <a:chExt cx="1387786" cy="1239560"/>
          </a:xfrm>
        </p:grpSpPr>
        <p:sp>
          <p:nvSpPr>
            <p:cNvPr id="108" name="Oval 107">
              <a:extLst>
                <a:ext uri="{FF2B5EF4-FFF2-40B4-BE49-F238E27FC236}">
                  <a16:creationId xmlns:a16="http://schemas.microsoft.com/office/drawing/2014/main" id="{C5484EC1-EFF7-013A-1A9A-BBFCAD069520}"/>
                </a:ext>
              </a:extLst>
            </p:cNvPr>
            <p:cNvSpPr/>
            <p:nvPr/>
          </p:nvSpPr>
          <p:spPr>
            <a:xfrm>
              <a:off x="576929" y="2413399"/>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F7C904D9-CBFD-CB96-7E1F-FBF33F354F3E}"/>
                </a:ext>
              </a:extLst>
            </p:cNvPr>
            <p:cNvGrpSpPr/>
            <p:nvPr/>
          </p:nvGrpSpPr>
          <p:grpSpPr>
            <a:xfrm>
              <a:off x="428703" y="2413399"/>
              <a:ext cx="1184271" cy="1034477"/>
              <a:chOff x="428703" y="2413399"/>
              <a:chExt cx="1184271" cy="1034477"/>
            </a:xfrm>
          </p:grpSpPr>
          <p:pic>
            <p:nvPicPr>
              <p:cNvPr id="110" name="Picture 109">
                <a:extLst>
                  <a:ext uri="{FF2B5EF4-FFF2-40B4-BE49-F238E27FC236}">
                    <a16:creationId xmlns:a16="http://schemas.microsoft.com/office/drawing/2014/main" id="{94C237FA-A02E-0027-EA5F-F73071C59B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4364" y="2599264"/>
                <a:ext cx="848610" cy="848612"/>
              </a:xfrm>
              <a:prstGeom prst="rect">
                <a:avLst/>
              </a:prstGeom>
              <a:effectLst>
                <a:innerShdw blurRad="63500" dist="50800" dir="13500000">
                  <a:srgbClr val="134F5C">
                    <a:lumMod val="50000"/>
                    <a:alpha val="50000"/>
                  </a:srgbClr>
                </a:innerShdw>
              </a:effectLst>
            </p:spPr>
          </p:pic>
          <p:sp>
            <p:nvSpPr>
              <p:cNvPr id="111" name="Oval 110">
                <a:extLst>
                  <a:ext uri="{FF2B5EF4-FFF2-40B4-BE49-F238E27FC236}">
                    <a16:creationId xmlns:a16="http://schemas.microsoft.com/office/drawing/2014/main" id="{92902C8C-6B28-B0D5-A67E-887B6D778D1F}"/>
                  </a:ext>
                </a:extLst>
              </p:cNvPr>
              <p:cNvSpPr/>
              <p:nvPr/>
            </p:nvSpPr>
            <p:spPr>
              <a:xfrm>
                <a:off x="42870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112" name="Group 111">
            <a:extLst>
              <a:ext uri="{FF2B5EF4-FFF2-40B4-BE49-F238E27FC236}">
                <a16:creationId xmlns:a16="http://schemas.microsoft.com/office/drawing/2014/main" id="{B5A400C6-D2BA-65DB-E943-91D5235B414F}"/>
              </a:ext>
            </a:extLst>
          </p:cNvPr>
          <p:cNvGrpSpPr/>
          <p:nvPr/>
        </p:nvGrpSpPr>
        <p:grpSpPr>
          <a:xfrm>
            <a:off x="2864550" y="1919905"/>
            <a:ext cx="1723324" cy="1582052"/>
            <a:chOff x="2763483" y="2413399"/>
            <a:chExt cx="1376420" cy="1263586"/>
          </a:xfrm>
        </p:grpSpPr>
        <p:sp>
          <p:nvSpPr>
            <p:cNvPr id="113" name="Oval 112">
              <a:extLst>
                <a:ext uri="{FF2B5EF4-FFF2-40B4-BE49-F238E27FC236}">
                  <a16:creationId xmlns:a16="http://schemas.microsoft.com/office/drawing/2014/main" id="{6809E64F-9C14-9C90-5B10-733BCB6F95F8}"/>
                </a:ext>
              </a:extLst>
            </p:cNvPr>
            <p:cNvSpPr/>
            <p:nvPr/>
          </p:nvSpPr>
          <p:spPr>
            <a:xfrm>
              <a:off x="2900343" y="2437425"/>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4" name="Group 113">
              <a:extLst>
                <a:ext uri="{FF2B5EF4-FFF2-40B4-BE49-F238E27FC236}">
                  <a16:creationId xmlns:a16="http://schemas.microsoft.com/office/drawing/2014/main" id="{391FD1CA-9516-4E18-1E36-CFC75551E7A3}"/>
                </a:ext>
              </a:extLst>
            </p:cNvPr>
            <p:cNvGrpSpPr/>
            <p:nvPr/>
          </p:nvGrpSpPr>
          <p:grpSpPr>
            <a:xfrm>
              <a:off x="2763483" y="2413399"/>
              <a:ext cx="1096634" cy="934515"/>
              <a:chOff x="2763483" y="2413399"/>
              <a:chExt cx="1096634" cy="934515"/>
            </a:xfrm>
          </p:grpSpPr>
          <p:pic>
            <p:nvPicPr>
              <p:cNvPr id="115" name="Picture 114">
                <a:extLst>
                  <a:ext uri="{FF2B5EF4-FFF2-40B4-BE49-F238E27FC236}">
                    <a16:creationId xmlns:a16="http://schemas.microsoft.com/office/drawing/2014/main" id="{A8588ECE-C966-E1D9-96BF-A6F892D07CE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3271309" y="2759106"/>
                <a:ext cx="588808" cy="588808"/>
              </a:xfrm>
              <a:prstGeom prst="rect">
                <a:avLst/>
              </a:prstGeom>
              <a:effectLst>
                <a:innerShdw blurRad="63500" dist="50800" dir="13500000">
                  <a:srgbClr val="134F5C">
                    <a:lumMod val="50000"/>
                    <a:alpha val="50000"/>
                  </a:srgbClr>
                </a:innerShdw>
              </a:effectLst>
            </p:spPr>
          </p:pic>
          <p:sp>
            <p:nvSpPr>
              <p:cNvPr id="116" name="Oval 115">
                <a:extLst>
                  <a:ext uri="{FF2B5EF4-FFF2-40B4-BE49-F238E27FC236}">
                    <a16:creationId xmlns:a16="http://schemas.microsoft.com/office/drawing/2014/main" id="{904E4854-A005-431F-9B53-7408781698C4}"/>
                  </a:ext>
                </a:extLst>
              </p:cNvPr>
              <p:cNvSpPr/>
              <p:nvPr/>
            </p:nvSpPr>
            <p:spPr>
              <a:xfrm>
                <a:off x="276348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3" name="Group 2">
            <a:extLst>
              <a:ext uri="{FF2B5EF4-FFF2-40B4-BE49-F238E27FC236}">
                <a16:creationId xmlns:a16="http://schemas.microsoft.com/office/drawing/2014/main" id="{CA1077E6-E582-425D-96D0-45116769B2D4}"/>
              </a:ext>
            </a:extLst>
          </p:cNvPr>
          <p:cNvGrpSpPr/>
          <p:nvPr/>
        </p:nvGrpSpPr>
        <p:grpSpPr>
          <a:xfrm>
            <a:off x="7499797" y="1878962"/>
            <a:ext cx="1700648" cy="1587463"/>
            <a:chOff x="6371521" y="2780873"/>
            <a:chExt cx="1358308" cy="1267907"/>
          </a:xfrm>
        </p:grpSpPr>
        <p:sp>
          <p:nvSpPr>
            <p:cNvPr id="53" name="Oval 52">
              <a:extLst>
                <a:ext uri="{FF2B5EF4-FFF2-40B4-BE49-F238E27FC236}">
                  <a16:creationId xmlns:a16="http://schemas.microsoft.com/office/drawing/2014/main" id="{08BC7276-5E65-41E5-84B1-8760EAE58204}"/>
                </a:ext>
              </a:extLst>
            </p:cNvPr>
            <p:cNvSpPr/>
            <p:nvPr/>
          </p:nvSpPr>
          <p:spPr>
            <a:xfrm>
              <a:off x="649026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199272" y="3236745"/>
              <a:ext cx="359990" cy="332248"/>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4224" b="7037"/>
            <a:stretch/>
          </p:blipFill>
          <p:spPr>
            <a:xfrm>
              <a:off x="6901233" y="3588671"/>
              <a:ext cx="557802" cy="250916"/>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0151" y="3095393"/>
              <a:ext cx="557802" cy="514815"/>
            </a:xfrm>
            <a:prstGeom prst="rect">
              <a:avLst/>
            </a:prstGeom>
            <a:effectLst>
              <a:innerShdw blurRad="63500" dist="50800" dir="13500000">
                <a:srgbClr val="134F5C">
                  <a:lumMod val="50000"/>
                  <a:alpha val="50000"/>
                </a:srgbClr>
              </a:innerShdw>
            </a:effectLst>
          </p:spPr>
        </p:pic>
        <p:sp>
          <p:nvSpPr>
            <p:cNvPr id="121" name="Oval 120">
              <a:extLst>
                <a:ext uri="{FF2B5EF4-FFF2-40B4-BE49-F238E27FC236}">
                  <a16:creationId xmlns:a16="http://schemas.microsoft.com/office/drawing/2014/main" id="{821EDB90-6C12-CC9E-6D68-CB2033D4B42C}"/>
                </a:ext>
              </a:extLst>
            </p:cNvPr>
            <p:cNvSpPr/>
            <p:nvPr/>
          </p:nvSpPr>
          <p:spPr>
            <a:xfrm>
              <a:off x="6371521" y="2780873"/>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grpSp>
      <p:sp>
        <p:nvSpPr>
          <p:cNvPr id="127" name="Triangle 14">
            <a:extLst>
              <a:ext uri="{FF2B5EF4-FFF2-40B4-BE49-F238E27FC236}">
                <a16:creationId xmlns:a16="http://schemas.microsoft.com/office/drawing/2014/main" id="{87BDD17B-D199-04BB-516C-948EFC622B5D}"/>
              </a:ext>
            </a:extLst>
          </p:cNvPr>
          <p:cNvSpPr>
            <a:spLocks noChangeAspect="1"/>
          </p:cNvSpPr>
          <p:nvPr/>
        </p:nvSpPr>
        <p:spPr>
          <a:xfrm rot="5400000">
            <a:off x="2456401" y="2615436"/>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Lst>
          </p:cNvPr>
          <p:cNvSpPr>
            <a:spLocks noChangeAspect="1"/>
          </p:cNvSpPr>
          <p:nvPr/>
        </p:nvSpPr>
        <p:spPr>
          <a:xfrm rot="5400000">
            <a:off x="7106481" y="263359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Lst>
          </p:cNvPr>
          <p:cNvSpPr>
            <a:spLocks noChangeAspect="1"/>
          </p:cNvSpPr>
          <p:nvPr/>
        </p:nvSpPr>
        <p:spPr>
          <a:xfrm rot="5400000">
            <a:off x="9368596" y="2613010"/>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7F1C576-0787-4244-9C6E-8AE29C356125}"/>
              </a:ext>
            </a:extLst>
          </p:cNvPr>
          <p:cNvGrpSpPr/>
          <p:nvPr/>
        </p:nvGrpSpPr>
        <p:grpSpPr>
          <a:xfrm>
            <a:off x="5124368" y="1878962"/>
            <a:ext cx="1720663" cy="1587463"/>
            <a:chOff x="4307917" y="2780873"/>
            <a:chExt cx="1374294" cy="1267907"/>
          </a:xfrm>
        </p:grpSpPr>
        <p:sp>
          <p:nvSpPr>
            <p:cNvPr id="50" name="Oval 49">
              <a:extLst>
                <a:ext uri="{FF2B5EF4-FFF2-40B4-BE49-F238E27FC236}">
                  <a16:creationId xmlns:a16="http://schemas.microsoft.com/office/drawing/2014/main" id="{A1736FA1-CC4C-4856-81C0-9BAAEF460A6F}"/>
                </a:ext>
              </a:extLst>
            </p:cNvPr>
            <p:cNvSpPr/>
            <p:nvPr/>
          </p:nvSpPr>
          <p:spPr>
            <a:xfrm>
              <a:off x="4442651"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4773347" y="3119428"/>
              <a:ext cx="675901" cy="675903"/>
            </a:xfrm>
            <a:prstGeom prst="rect">
              <a:avLst/>
            </a:prstGeom>
            <a:effectLst>
              <a:innerShdw blurRad="63500" dist="50800" dir="13500000">
                <a:srgbClr val="134F5C">
                  <a:lumMod val="50000"/>
                  <a:alpha val="50000"/>
                </a:srgbClr>
              </a:innerShdw>
            </a:effectLst>
          </p:spPr>
        </p:pic>
        <p:sp>
          <p:nvSpPr>
            <p:cNvPr id="135" name="Oval 134">
              <a:extLst>
                <a:ext uri="{FF2B5EF4-FFF2-40B4-BE49-F238E27FC236}">
                  <a16:creationId xmlns:a16="http://schemas.microsoft.com/office/drawing/2014/main" id="{AE8CFCDD-35C8-8D32-E6EB-E0A9B37CC51B}"/>
                </a:ext>
              </a:extLst>
            </p:cNvPr>
            <p:cNvSpPr/>
            <p:nvPr/>
          </p:nvSpPr>
          <p:spPr>
            <a:xfrm>
              <a:off x="4307917" y="2780873"/>
              <a:ext cx="492912" cy="492913"/>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grpSp>
      <p:sp>
        <p:nvSpPr>
          <p:cNvPr id="138" name="Google Shape;241;p33">
            <a:extLst>
              <a:ext uri="{FF2B5EF4-FFF2-40B4-BE49-F238E27FC236}">
                <a16:creationId xmlns:a16="http://schemas.microsoft.com/office/drawing/2014/main" id="{550CFD97-6EB5-50DA-8837-E027DDEA00EE}"/>
              </a:ext>
            </a:extLst>
          </p:cNvPr>
          <p:cNvSpPr txBox="1"/>
          <p:nvPr/>
        </p:nvSpPr>
        <p:spPr>
          <a:xfrm>
            <a:off x="488740" y="377155"/>
            <a:ext cx="6686786" cy="461635"/>
          </a:xfrm>
          <a:prstGeom prst="rect">
            <a:avLst/>
          </a:prstGeom>
          <a:noFill/>
          <a:ln>
            <a:noFill/>
          </a:ln>
        </p:spPr>
        <p:txBody>
          <a:bodyPr spcFirstLastPara="1" wrap="square" lIns="0" tIns="91425" rIns="182875" bIns="91425" anchor="t" anchorCtr="0">
            <a:spAutoFit/>
          </a:bodyPr>
          <a:lstStyle/>
          <a:p>
            <a:r>
              <a:rPr kumimoji="0" lang="en-US" sz="1800" b="1" i="0" u="none" strike="noStrike" kern="0" cap="none" spc="0" normalizeH="0" baseline="0" noProof="0" dirty="0">
                <a:ln>
                  <a:noFill/>
                </a:ln>
                <a:solidFill>
                  <a:srgbClr val="002060"/>
                </a:solidFill>
                <a:effectLst/>
                <a:uLnTx/>
                <a:uFillTx/>
                <a:sym typeface="Arial"/>
              </a:rPr>
              <a:t>GLOBAL FENTANYL SUPPLY CHAIN</a:t>
            </a:r>
            <a:endParaRPr lang="en-US" sz="1800" dirty="0">
              <a:solidFill>
                <a:srgbClr val="002060"/>
              </a:solidFill>
            </a:endParaRPr>
          </a:p>
        </p:txBody>
      </p:sp>
      <p:sp>
        <p:nvSpPr>
          <p:cNvPr id="45" name="Triangle 111">
            <a:extLst>
              <a:ext uri="{FF2B5EF4-FFF2-40B4-BE49-F238E27FC236}">
                <a16:creationId xmlns:a16="http://schemas.microsoft.com/office/drawing/2014/main" id="{29B7DF29-3D0F-CCA4-8D69-0C80F1717796}"/>
              </a:ext>
            </a:extLst>
          </p:cNvPr>
          <p:cNvSpPr>
            <a:spLocks noChangeAspect="1"/>
          </p:cNvSpPr>
          <p:nvPr/>
        </p:nvSpPr>
        <p:spPr>
          <a:xfrm rot="5400000">
            <a:off x="4772206" y="261301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Smuggle fentanyl into the United States via land, sea, air, and underground</a:t>
            </a:r>
          </a:p>
        </p:txBody>
      </p:sp>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70816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Distribute fentanyl through local criminal groups and individuals on the street and through social media</a:t>
            </a:r>
          </a:p>
        </p:txBody>
      </p:sp>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01566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Launder drug profits through cash, goods, and cryptocurrency</a:t>
            </a:r>
          </a:p>
        </p:txBody>
      </p:sp>
      <p:pic>
        <p:nvPicPr>
          <p:cNvPr id="37" name="Picture 36">
            <a:extLst>
              <a:ext uri="{FF2B5EF4-FFF2-40B4-BE49-F238E27FC236}">
                <a16:creationId xmlns:a16="http://schemas.microsoft.com/office/drawing/2014/main" id="{8475052C-F661-4518-9DF2-C5807D0F7E25}"/>
              </a:ext>
            </a:extLst>
          </p:cNvPr>
          <p:cNvPicPr>
            <a:picLocks/>
          </p:cNvPicPr>
          <p:nvPr/>
        </p:nvPicPr>
        <p:blipFill rotWithShape="1">
          <a:blip r:embed="rId14"/>
          <a:srcRect l="17739" t="2564" r="18213" b="12043"/>
          <a:stretch/>
        </p:blipFill>
        <p:spPr>
          <a:xfrm>
            <a:off x="10914602" y="3501957"/>
            <a:ext cx="448722" cy="435990"/>
          </a:xfrm>
          <a:prstGeom prst="rect">
            <a:avLst/>
          </a:prstGeom>
        </p:spPr>
      </p:pic>
      <p:pic>
        <p:nvPicPr>
          <p:cNvPr id="38" name="Picture 37">
            <a:extLst>
              <a:ext uri="{FF2B5EF4-FFF2-40B4-BE49-F238E27FC236}">
                <a16:creationId xmlns:a16="http://schemas.microsoft.com/office/drawing/2014/main" id="{39207B42-3C42-4CE1-B5CA-6DA31A7BC1D6}"/>
              </a:ext>
            </a:extLst>
          </p:cNvPr>
          <p:cNvPicPr>
            <a:picLocks noChangeAspect="1"/>
          </p:cNvPicPr>
          <p:nvPr/>
        </p:nvPicPr>
        <p:blipFill rotWithShape="1">
          <a:blip r:embed="rId15"/>
          <a:srcRect b="5047"/>
          <a:stretch/>
        </p:blipFill>
        <p:spPr>
          <a:xfrm>
            <a:off x="10466372" y="3501957"/>
            <a:ext cx="493205" cy="475519"/>
          </a:xfrm>
          <a:prstGeom prst="rect">
            <a:avLst/>
          </a:prstGeom>
        </p:spPr>
      </p:pic>
      <p:pic>
        <p:nvPicPr>
          <p:cNvPr id="39" name="Picture 38">
            <a:extLst>
              <a:ext uri="{FF2B5EF4-FFF2-40B4-BE49-F238E27FC236}">
                <a16:creationId xmlns:a16="http://schemas.microsoft.com/office/drawing/2014/main" id="{89BDCAC6-2189-415E-9329-8A3405F62777}"/>
              </a:ext>
            </a:extLst>
          </p:cNvPr>
          <p:cNvPicPr>
            <a:picLocks noChangeAspect="1"/>
          </p:cNvPicPr>
          <p:nvPr/>
        </p:nvPicPr>
        <p:blipFill rotWithShape="1">
          <a:blip r:embed="rId16"/>
          <a:srcRect l="10392" r="31089" b="3709"/>
          <a:stretch/>
        </p:blipFill>
        <p:spPr>
          <a:xfrm>
            <a:off x="10084458" y="3511552"/>
            <a:ext cx="408353" cy="459737"/>
          </a:xfrm>
          <a:prstGeom prst="rect">
            <a:avLst/>
          </a:prstGeom>
        </p:spPr>
      </p:pic>
      <p:pic>
        <p:nvPicPr>
          <p:cNvPr id="42" name="Picture 41">
            <a:extLst>
              <a:ext uri="{FF2B5EF4-FFF2-40B4-BE49-F238E27FC236}">
                <a16:creationId xmlns:a16="http://schemas.microsoft.com/office/drawing/2014/main" id="{6F78FF00-F57C-43CA-8FEF-4687B6DF91F1}"/>
              </a:ext>
            </a:extLst>
          </p:cNvPr>
          <p:cNvPicPr>
            <a:picLocks noChangeAspect="1"/>
          </p:cNvPicPr>
          <p:nvPr/>
        </p:nvPicPr>
        <p:blipFill rotWithShape="1">
          <a:blip r:embed="rId16"/>
          <a:srcRect l="10392" r="31089" b="3709"/>
          <a:stretch/>
        </p:blipFill>
        <p:spPr>
          <a:xfrm>
            <a:off x="8251368" y="3530486"/>
            <a:ext cx="408353" cy="459737"/>
          </a:xfrm>
          <a:prstGeom prst="rect">
            <a:avLst/>
          </a:prstGeom>
        </p:spPr>
      </p:pic>
      <p:pic>
        <p:nvPicPr>
          <p:cNvPr id="43" name="Picture 42">
            <a:extLst>
              <a:ext uri="{FF2B5EF4-FFF2-40B4-BE49-F238E27FC236}">
                <a16:creationId xmlns:a16="http://schemas.microsoft.com/office/drawing/2014/main" id="{BF6F59D1-AE25-408A-AF9E-96994C608D18}"/>
              </a:ext>
            </a:extLst>
          </p:cNvPr>
          <p:cNvPicPr>
            <a:picLocks/>
          </p:cNvPicPr>
          <p:nvPr/>
        </p:nvPicPr>
        <p:blipFill rotWithShape="1">
          <a:blip r:embed="rId14"/>
          <a:srcRect l="17739" t="2564" r="18213" b="12043"/>
          <a:stretch/>
        </p:blipFill>
        <p:spPr>
          <a:xfrm>
            <a:off x="5600964" y="3543855"/>
            <a:ext cx="448722" cy="435990"/>
          </a:xfrm>
          <a:prstGeom prst="rect">
            <a:avLst/>
          </a:prstGeom>
        </p:spPr>
      </p:pic>
      <p:pic>
        <p:nvPicPr>
          <p:cNvPr id="44" name="Picture 43">
            <a:extLst>
              <a:ext uri="{FF2B5EF4-FFF2-40B4-BE49-F238E27FC236}">
                <a16:creationId xmlns:a16="http://schemas.microsoft.com/office/drawing/2014/main" id="{7F81FF6B-8420-44A7-A548-6AA32125F147}"/>
              </a:ext>
            </a:extLst>
          </p:cNvPr>
          <p:cNvPicPr>
            <a:picLocks noChangeAspect="1"/>
          </p:cNvPicPr>
          <p:nvPr/>
        </p:nvPicPr>
        <p:blipFill rotWithShape="1">
          <a:blip r:embed="rId16"/>
          <a:srcRect l="10392" r="31089" b="3709"/>
          <a:stretch/>
        </p:blipFill>
        <p:spPr>
          <a:xfrm>
            <a:off x="6069045" y="3546810"/>
            <a:ext cx="408353" cy="459737"/>
          </a:xfrm>
          <a:prstGeom prst="rect">
            <a:avLst/>
          </a:prstGeom>
        </p:spPr>
      </p:pic>
      <p:pic>
        <p:nvPicPr>
          <p:cNvPr id="46" name="Picture 45">
            <a:extLst>
              <a:ext uri="{FF2B5EF4-FFF2-40B4-BE49-F238E27FC236}">
                <a16:creationId xmlns:a16="http://schemas.microsoft.com/office/drawing/2014/main" id="{92A21095-6F49-4E67-BF8C-5EB3BFC3D718}"/>
              </a:ext>
            </a:extLst>
          </p:cNvPr>
          <p:cNvPicPr>
            <a:picLocks/>
          </p:cNvPicPr>
          <p:nvPr/>
        </p:nvPicPr>
        <p:blipFill rotWithShape="1">
          <a:blip r:embed="rId14"/>
          <a:srcRect l="17739" t="2564" r="18213" b="12043"/>
          <a:stretch/>
        </p:blipFill>
        <p:spPr>
          <a:xfrm>
            <a:off x="3584326" y="3563619"/>
            <a:ext cx="448722" cy="435990"/>
          </a:xfrm>
          <a:prstGeom prst="rect">
            <a:avLst/>
          </a:prstGeom>
        </p:spPr>
      </p:pic>
      <p:pic>
        <p:nvPicPr>
          <p:cNvPr id="48" name="Picture 47">
            <a:extLst>
              <a:ext uri="{FF2B5EF4-FFF2-40B4-BE49-F238E27FC236}">
                <a16:creationId xmlns:a16="http://schemas.microsoft.com/office/drawing/2014/main" id="{0F6F9891-664C-472B-BFC6-E284041D7374}"/>
              </a:ext>
            </a:extLst>
          </p:cNvPr>
          <p:cNvPicPr>
            <a:picLocks noChangeAspect="1"/>
          </p:cNvPicPr>
          <p:nvPr/>
        </p:nvPicPr>
        <p:blipFill rotWithShape="1">
          <a:blip r:embed="rId15"/>
          <a:srcRect b="5047"/>
          <a:stretch/>
        </p:blipFill>
        <p:spPr>
          <a:xfrm>
            <a:off x="1228184" y="3524090"/>
            <a:ext cx="493205" cy="475519"/>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44" y="307096"/>
            <a:ext cx="8228641" cy="4623857"/>
          </a:xfrm>
          <a:prstGeom prst="rect">
            <a:avLst/>
          </a:prstGeom>
        </p:spPr>
      </p:pic>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n-US" sz="3200" dirty="0">
                <a:latin typeface="Merriweather" panose="020B0604020202020204" charset="0"/>
                <a:ea typeface="Gadugi" panose="020B0502040204020203" pitchFamily="34" charset="0"/>
                <a:cs typeface="Calibri" panose="020F0502020204030204" pitchFamily="34" charset="0"/>
              </a:rPr>
              <a:t>Additional Threat: Access</a:t>
            </a:r>
            <a:endParaRPr lang="en-US" sz="3200" dirty="0"/>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n-US" sz="2000" dirty="0">
                <a:solidFill>
                  <a:srgbClr val="000000"/>
                </a:solidFill>
                <a:latin typeface="Arial" panose="020B0604020202020204" pitchFamily="34" charset="0"/>
                <a:ea typeface="Arial Unicode MS" panose="020B0604020202020204" pitchFamily="34" charset="-128"/>
              </a:rPr>
              <a:t>Fake Rx pills are easily accessible &amp; often sold on social media &amp; </a:t>
            </a:r>
            <a:br>
              <a:rPr lang="en-US" sz="2000" dirty="0">
                <a:solidFill>
                  <a:srgbClr val="000000"/>
                </a:solidFill>
                <a:latin typeface="Arial" panose="020B0604020202020204" pitchFamily="34" charset="0"/>
                <a:ea typeface="Arial Unicode MS" panose="020B0604020202020204" pitchFamily="34" charset="-128"/>
              </a:rPr>
            </a:br>
            <a:r>
              <a:rPr lang="en-US" sz="2000" dirty="0">
                <a:solidFill>
                  <a:srgbClr val="000000"/>
                </a:solidFill>
                <a:latin typeface="Arial" panose="020B0604020202020204" pitchFamily="34" charset="0"/>
                <a:ea typeface="Arial Unicode MS" panose="020B0604020202020204" pitchFamily="34" charset="-128"/>
              </a:rPr>
              <a:t>e-commerce platforms; available to anyone with a smartphone.</a:t>
            </a:r>
            <a:endParaRPr lang="en-US" sz="2000" dirty="0"/>
          </a:p>
        </p:txBody>
      </p:sp>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32241BAF-F51B-3549-AA77-E8FAE3D16F9C}"/>
              </a:ext>
            </a:extLst>
          </p:cNvPr>
          <p:cNvPicPr>
            <a:picLocks noChangeAspect="1"/>
          </p:cNvPicPr>
          <p:nvPr/>
        </p:nvPicPr>
        <p:blipFill>
          <a:blip r:embed="rId3"/>
          <a:stretch>
            <a:fillRect/>
          </a:stretch>
        </p:blipFill>
        <p:spPr>
          <a:xfrm>
            <a:off x="2402114" y="240267"/>
            <a:ext cx="9789886" cy="4875363"/>
          </a:xfrm>
          <a:prstGeom prst="rect">
            <a:avLst/>
          </a:prstGeom>
        </p:spPr>
      </p:pic>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n-US" sz="3200" dirty="0">
                <a:solidFill>
                  <a:schemeClr val="tx1"/>
                </a:solidFill>
                <a:latin typeface="Merriweather" panose="020B0604020202020204" charset="0"/>
                <a:ea typeface="Gadugi" panose="020B0502040204020203" pitchFamily="34" charset="0"/>
                <a:cs typeface="Calibri" panose="020F0502020204030204" pitchFamily="34" charset="0"/>
              </a:rPr>
              <a:t>Additional Threat: Access</a:t>
            </a:r>
            <a:endParaRPr lang="en-US" sz="3200" dirty="0">
              <a:solidFill>
                <a:schemeClr val="tx1"/>
              </a:solidFill>
            </a:endParaRP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n-US" sz="2000" dirty="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endParaRPr lang="en-US" sz="2000" dirty="0">
              <a:cs typeface="Arial" panose="020B0604020202020204" pitchFamily="34" charset="0"/>
            </a:endParaRP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2262451"/>
            <a:ext cx="2895600" cy="830997"/>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ea typeface="Gadugi" panose="020B0502040204020203" pitchFamily="34" charset="0"/>
                <a:cs typeface="Calibri" panose="020F0502020204030204" pitchFamily="34" charset="0"/>
              </a:rPr>
              <a:t>Popular Emoji </a:t>
            </a:r>
          </a:p>
          <a:p>
            <a:r>
              <a:rPr lang="en-US" sz="2400" dirty="0">
                <a:solidFill>
                  <a:schemeClr val="bg1"/>
                </a:solidFill>
                <a:latin typeface="Public Sans" pitchFamily="2" charset="77"/>
                <a:ea typeface="Gadugi" panose="020B0502040204020203" pitchFamily="34" charset="0"/>
                <a:cs typeface="Calibri" panose="020F0502020204030204" pitchFamily="34" charset="0"/>
              </a:rPr>
              <a:t>Drug Codes</a:t>
            </a:r>
            <a:endParaRPr lang="en-US" sz="2400" dirty="0">
              <a:solidFill>
                <a:schemeClr val="bg1"/>
              </a:solidFill>
              <a:latin typeface="Public Sans" pitchFamily="2" charset="77"/>
            </a:endParaRPr>
          </a:p>
        </p:txBody>
      </p:sp>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reading a book to a person&#10;&#10;Description automatically generated with low confidence">
            <a:extLst>
              <a:ext uri="{FF2B5EF4-FFF2-40B4-BE49-F238E27FC236}">
                <a16:creationId xmlns:a16="http://schemas.microsoft.com/office/drawing/2014/main" id="{B0C4C2EB-4238-5248-963E-EF08BC8D405E}"/>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descr="A person reading a book to a person&#10;&#10;Description automatically generated with low confidence">
            <a:extLst>
              <a:ext uri="{FF2B5EF4-FFF2-40B4-BE49-F238E27FC236}">
                <a16:creationId xmlns:a16="http://schemas.microsoft.com/office/drawing/2014/main" id="{98CF715C-A947-0F4C-A0F1-AD47FA5BC5BC}"/>
              </a:ext>
            </a:extLst>
          </p:cNvPr>
          <p:cNvPicPr>
            <a:picLocks noChangeAspect="1"/>
          </p:cNvPicPr>
          <p:nvPr/>
        </p:nvPicPr>
        <p:blipFill rotWithShape="1">
          <a:blip r:embed="rId4">
            <a:alphaModFix amt="65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n-US" sz="4800" dirty="0">
                <a:solidFill>
                  <a:schemeClr val="bg1"/>
                </a:solidFill>
                <a:effectLst>
                  <a:outerShdw blurRad="127000" algn="ctr" rotWithShape="0">
                    <a:prstClr val="black">
                      <a:alpha val="40000"/>
                    </a:prstClr>
                  </a:outerShdw>
                </a:effectLst>
                <a:latin typeface="Merriweather" panose="020B0604020202020204" charset="0"/>
                <a:cs typeface="Calibri" panose="020F0502020204030204" pitchFamily="34" charset="0"/>
              </a:rPr>
              <a:t>We Need Your Help</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D7B8-2D01-AA41-9FA6-3E471A6C1A03}"/>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eading a book to a person&#10;&#10;Description automatically generated with low confidence">
            <a:extLst>
              <a:ext uri="{FF2B5EF4-FFF2-40B4-BE49-F238E27FC236}">
                <a16:creationId xmlns:a16="http://schemas.microsoft.com/office/drawing/2014/main" id="{98E4EECD-6F76-AE4A-93B9-43EDCD13DEAB}"/>
              </a:ext>
            </a:extLst>
          </p:cNvPr>
          <p:cNvPicPr>
            <a:picLocks noChangeAspect="1"/>
          </p:cNvPicPr>
          <p:nvPr/>
        </p:nvPicPr>
        <p:blipFill rotWithShape="1">
          <a:blip r:embed="rId4">
            <a:duotone>
              <a:schemeClr val="bg2">
                <a:shade val="45000"/>
                <a:satMod val="135000"/>
              </a:schemeClr>
              <a:prstClr val="white"/>
            </a:duotone>
            <a:alphaModFix amt="20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6111875" y="758825"/>
            <a:ext cx="6080125" cy="585788"/>
          </a:xfrm>
        </p:spPr>
        <p:txBody>
          <a:bodyPr>
            <a:noAutofit/>
          </a:bodyPr>
          <a:lstStyle/>
          <a:p>
            <a:r>
              <a:rPr lang="en-US" sz="3200" dirty="0">
                <a:solidFill>
                  <a:schemeClr val="accent1"/>
                </a:solidFill>
                <a:latin typeface="Merriweather" panose="020B0604020202020204" charset="0"/>
                <a:cs typeface="Calibri" panose="020F0502020204030204" pitchFamily="34" charset="0"/>
              </a:rPr>
              <a:t>Awareness Campaign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n-US" sz="3200" b="1" dirty="0">
                <a:solidFill>
                  <a:schemeClr val="accent2"/>
                </a:solidFill>
              </a:rPr>
              <a:t>Know the dangers and accessibility of deadly </a:t>
            </a:r>
            <a:br>
              <a:rPr lang="en-US" sz="3200" b="1" dirty="0">
                <a:solidFill>
                  <a:schemeClr val="accent2"/>
                </a:solidFill>
              </a:rPr>
            </a:br>
            <a:r>
              <a:rPr lang="en-US" sz="3200" b="1" dirty="0">
                <a:solidFill>
                  <a:schemeClr val="accent2"/>
                </a:solidFill>
              </a:rPr>
              <a:t>drugs online. </a:t>
            </a:r>
            <a:endParaRPr lang="en-US" sz="3200" dirty="0">
              <a:solidFill>
                <a:schemeClr val="accent2"/>
              </a:solidFill>
            </a:endParaRPr>
          </a:p>
          <a:p>
            <a:r>
              <a:rPr lang="en-US" sz="2400" dirty="0">
                <a:solidFill>
                  <a:schemeClr val="accent1"/>
                </a:solidFill>
              </a:rPr>
              <a:t>Never take medicine that wasn’t prescribed to you by your own doctor. </a:t>
            </a:r>
          </a:p>
          <a:p>
            <a:r>
              <a:rPr lang="en-US" sz="2400" dirty="0">
                <a:solidFill>
                  <a:schemeClr val="accent1"/>
                </a:solidFill>
              </a:rPr>
              <a:t>Talk to your family and friends about the danger of buying drugs online.</a:t>
            </a:r>
          </a:p>
          <a:p>
            <a:r>
              <a:rPr lang="en-US" sz="2400" dirty="0">
                <a:solidFill>
                  <a:schemeClr val="accent1"/>
                </a:solidFill>
              </a:rPr>
              <a:t>Spread the word that </a:t>
            </a:r>
            <a:r>
              <a:rPr lang="en-US" sz="2400" b="1" dirty="0">
                <a:solidFill>
                  <a:schemeClr val="accent1"/>
                </a:solidFill>
              </a:rPr>
              <a:t>One Pill Can Kill</a:t>
            </a:r>
            <a:r>
              <a:rPr lang="en-US" sz="2400" dirty="0">
                <a:solidFill>
                  <a:schemeClr val="accent1"/>
                </a:solidFill>
              </a:rPr>
              <a:t>. </a:t>
            </a:r>
          </a:p>
          <a:p>
            <a:pPr marL="457200" lvl="1" indent="-342900"/>
            <a:endParaRPr lang="en-US" dirty="0">
              <a:solidFill>
                <a:schemeClr val="accent1"/>
              </a:solidFill>
            </a:endParaRPr>
          </a:p>
          <a:p>
            <a:pPr marL="0" indent="0">
              <a:buNone/>
            </a:pPr>
            <a:endParaRPr lang="en-US" sz="2400" dirty="0">
              <a:solidFill>
                <a:schemeClr val="accent1"/>
              </a:solidFill>
            </a:endParaRP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n-US" sz="2400" b="1" dirty="0">
                <a:latin typeface="Public Sans" pitchFamily="2" charset="77"/>
              </a:rPr>
              <a:t>www.dea.gov/onepill</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n-US" sz="4400" dirty="0"/>
              <a:t>The </a:t>
            </a:r>
            <a:r>
              <a:rPr lang="en-US" sz="4400" b="1" dirty="0"/>
              <a:t>drug overdose crisis </a:t>
            </a:r>
            <a:r>
              <a:rPr lang="en-US" sz="4400" dirty="0"/>
              <a:t>is a clear and present </a:t>
            </a:r>
            <a:r>
              <a:rPr lang="en-US" sz="4400" b="1" dirty="0">
                <a:solidFill>
                  <a:srgbClr val="C00000"/>
                </a:solidFill>
              </a:rPr>
              <a:t>public safety</a:t>
            </a:r>
            <a:r>
              <a:rPr lang="en-US" sz="4400" dirty="0">
                <a:solidFill>
                  <a:srgbClr val="C00000"/>
                </a:solidFill>
              </a:rPr>
              <a:t>, </a:t>
            </a:r>
            <a:r>
              <a:rPr lang="en-US" sz="4400" b="1" dirty="0">
                <a:solidFill>
                  <a:srgbClr val="C00000"/>
                </a:solidFill>
              </a:rPr>
              <a:t>public health</a:t>
            </a:r>
            <a:r>
              <a:rPr lang="en-US" sz="4400" dirty="0">
                <a:solidFill>
                  <a:srgbClr val="C00000"/>
                </a:solidFill>
              </a:rPr>
              <a:t>, and </a:t>
            </a:r>
            <a:r>
              <a:rPr lang="en-US" sz="4400" b="1" dirty="0">
                <a:solidFill>
                  <a:srgbClr val="C00000"/>
                </a:solidFill>
              </a:rPr>
              <a:t>national security threat</a:t>
            </a:r>
            <a:r>
              <a:rPr lang="en-US" sz="4400" dirty="0"/>
              <a:t>.</a:t>
            </a:r>
          </a:p>
        </p:txBody>
      </p:sp>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6FAE-5BD5-76A7-CA7D-97B9E54DBAC0}"/>
              </a:ext>
            </a:extLst>
          </p:cNvPr>
          <p:cNvSpPr>
            <a:spLocks noGrp="1"/>
          </p:cNvSpPr>
          <p:nvPr>
            <p:ph type="title"/>
          </p:nvPr>
        </p:nvSpPr>
        <p:spPr>
          <a:xfrm>
            <a:off x="2435388" y="309878"/>
            <a:ext cx="8702654" cy="1325563"/>
          </a:xfrm>
        </p:spPr>
        <p:txBody>
          <a:bodyPr/>
          <a:lstStyle/>
          <a:p>
            <a:r>
              <a:rPr lang="en-US" dirty="0"/>
              <a:t>Your Voice Can Save a Life</a:t>
            </a:r>
          </a:p>
        </p:txBody>
      </p:sp>
      <p:graphicFrame>
        <p:nvGraphicFramePr>
          <p:cNvPr id="4" name="Content Placeholder 3">
            <a:extLst>
              <a:ext uri="{FF2B5EF4-FFF2-40B4-BE49-F238E27FC236}">
                <a16:creationId xmlns:a16="http://schemas.microsoft.com/office/drawing/2014/main" id="{BE742E38-A759-BB49-6D6B-8A1F79580374}"/>
              </a:ext>
            </a:extLst>
          </p:cNvPr>
          <p:cNvGraphicFramePr>
            <a:graphicFrameLocks noGrp="1"/>
          </p:cNvGraphicFramePr>
          <p:nvPr>
            <p:ph idx="1"/>
          </p:nvPr>
        </p:nvGraphicFramePr>
        <p:xfrm>
          <a:off x="1315092" y="1825625"/>
          <a:ext cx="10038708" cy="3784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4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30F5B69-7983-4C27-8199-6196994D01D8}"/>
                                            </p:graphicEl>
                                          </p:spTgt>
                                        </p:tgtEl>
                                        <p:attrNameLst>
                                          <p:attrName>style.visibility</p:attrName>
                                        </p:attrNameLst>
                                      </p:cBhvr>
                                      <p:to>
                                        <p:strVal val="visible"/>
                                      </p:to>
                                    </p:set>
                                    <p:animEffect transition="in" filter="fade">
                                      <p:cBhvr>
                                        <p:cTn id="7" dur="500"/>
                                        <p:tgtEl>
                                          <p:spTgt spid="4">
                                            <p:graphicEl>
                                              <a:dgm id="{C30F5B69-7983-4C27-8199-6196994D01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167194DA-CDE3-4CA5-95C8-184815FAFD82}"/>
                                            </p:graphicEl>
                                          </p:spTgt>
                                        </p:tgtEl>
                                        <p:attrNameLst>
                                          <p:attrName>style.visibility</p:attrName>
                                        </p:attrNameLst>
                                      </p:cBhvr>
                                      <p:to>
                                        <p:strVal val="visible"/>
                                      </p:to>
                                    </p:set>
                                    <p:animEffect transition="in" filter="fade">
                                      <p:cBhvr>
                                        <p:cTn id="12" dur="500"/>
                                        <p:tgtEl>
                                          <p:spTgt spid="4">
                                            <p:graphicEl>
                                              <a:dgm id="{167194DA-CDE3-4CA5-95C8-184815FAFD8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AF0C0D60-CAD4-40BA-8F31-CF95B05B5FF6}"/>
                                            </p:graphicEl>
                                          </p:spTgt>
                                        </p:tgtEl>
                                        <p:attrNameLst>
                                          <p:attrName>style.visibility</p:attrName>
                                        </p:attrNameLst>
                                      </p:cBhvr>
                                      <p:to>
                                        <p:strVal val="visible"/>
                                      </p:to>
                                    </p:set>
                                    <p:animEffect transition="in" filter="fade">
                                      <p:cBhvr>
                                        <p:cTn id="17" dur="500"/>
                                        <p:tgtEl>
                                          <p:spTgt spid="4">
                                            <p:graphicEl>
                                              <a:dgm id="{AF0C0D60-CAD4-40BA-8F31-CF95B05B5FF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555F2648-D57B-4D6F-A7D0-BAA6496920DC}"/>
                                            </p:graphicEl>
                                          </p:spTgt>
                                        </p:tgtEl>
                                        <p:attrNameLst>
                                          <p:attrName>style.visibility</p:attrName>
                                        </p:attrNameLst>
                                      </p:cBhvr>
                                      <p:to>
                                        <p:strVal val="visible"/>
                                      </p:to>
                                    </p:set>
                                    <p:animEffect transition="in" filter="fade">
                                      <p:cBhvr>
                                        <p:cTn id="22" dur="500"/>
                                        <p:tgtEl>
                                          <p:spTgt spid="4">
                                            <p:graphicEl>
                                              <a:dgm id="{555F2648-D57B-4D6F-A7D0-BAA6496920D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5D4C0EBB-5193-4C82-9C35-CDB9657CB686}"/>
                                            </p:graphicEl>
                                          </p:spTgt>
                                        </p:tgtEl>
                                        <p:attrNameLst>
                                          <p:attrName>style.visibility</p:attrName>
                                        </p:attrNameLst>
                                      </p:cBhvr>
                                      <p:to>
                                        <p:strVal val="visible"/>
                                      </p:to>
                                    </p:set>
                                    <p:animEffect transition="in" filter="fade">
                                      <p:cBhvr>
                                        <p:cTn id="27" dur="500"/>
                                        <p:tgtEl>
                                          <p:spTgt spid="4">
                                            <p:graphicEl>
                                              <a:dgm id="{5D4C0EBB-5193-4C82-9C35-CDB9657CB6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F17B-80E6-B39B-4BAE-D2FECF266FF0}"/>
              </a:ext>
            </a:extLst>
          </p:cNvPr>
          <p:cNvSpPr>
            <a:spLocks noGrp="1"/>
          </p:cNvSpPr>
          <p:nvPr>
            <p:ph type="title"/>
          </p:nvPr>
        </p:nvSpPr>
        <p:spPr>
          <a:xfrm>
            <a:off x="2394292" y="309878"/>
            <a:ext cx="8702654" cy="1325563"/>
          </a:xfrm>
        </p:spPr>
        <p:txBody>
          <a:bodyPr>
            <a:normAutofit fontScale="90000"/>
          </a:bodyPr>
          <a:lstStyle/>
          <a:p>
            <a:r>
              <a:rPr lang="en-US" dirty="0"/>
              <a:t>How You Can Say It --</a:t>
            </a:r>
            <a:br>
              <a:rPr lang="en-US" dirty="0"/>
            </a:br>
            <a:r>
              <a:rPr lang="en-US" dirty="0"/>
              <a:t>Use Open Ended Questions</a:t>
            </a:r>
          </a:p>
        </p:txBody>
      </p:sp>
      <p:sp>
        <p:nvSpPr>
          <p:cNvPr id="3" name="Content Placeholder 2">
            <a:extLst>
              <a:ext uri="{FF2B5EF4-FFF2-40B4-BE49-F238E27FC236}">
                <a16:creationId xmlns:a16="http://schemas.microsoft.com/office/drawing/2014/main" id="{BEBF6B0D-CA3D-43E7-B37E-6BA3DBC49059}"/>
              </a:ext>
            </a:extLst>
          </p:cNvPr>
          <p:cNvSpPr>
            <a:spLocks noGrp="1"/>
          </p:cNvSpPr>
          <p:nvPr>
            <p:ph idx="1"/>
          </p:nvPr>
        </p:nvSpPr>
        <p:spPr>
          <a:xfrm>
            <a:off x="585627" y="1794789"/>
            <a:ext cx="11065267" cy="3712159"/>
          </a:xfrm>
        </p:spPr>
        <p:txBody>
          <a:bodyPr>
            <a:normAutofit fontScale="92500" lnSpcReduction="20000"/>
          </a:bodyPr>
          <a:lstStyle/>
          <a:p>
            <a:pPr marL="0" indent="0">
              <a:buNone/>
            </a:pPr>
            <a:r>
              <a:rPr lang="en-US" dirty="0"/>
              <a:t>Open ended questions are questions that can’t be answered with a simple “yes” or “no” or other short answer.</a:t>
            </a:r>
          </a:p>
          <a:p>
            <a:r>
              <a:rPr lang="en-US" dirty="0">
                <a:solidFill>
                  <a:srgbClr val="042A4B"/>
                </a:solidFill>
              </a:rPr>
              <a:t>Examples:</a:t>
            </a:r>
          </a:p>
          <a:p>
            <a:pPr lvl="1"/>
            <a:r>
              <a:rPr lang="en-US" dirty="0">
                <a:solidFill>
                  <a:srgbClr val="042A4B"/>
                </a:solidFill>
              </a:rPr>
              <a:t>"What do you think you will do?"</a:t>
            </a:r>
          </a:p>
          <a:p>
            <a:pPr lvl="1"/>
            <a:r>
              <a:rPr lang="en-US" dirty="0">
                <a:solidFill>
                  <a:srgbClr val="042A4B"/>
                </a:solidFill>
              </a:rPr>
              <a:t>"What's the next step?”</a:t>
            </a:r>
          </a:p>
          <a:p>
            <a:pPr lvl="1"/>
            <a:r>
              <a:rPr lang="en-US" dirty="0">
                <a:solidFill>
                  <a:srgbClr val="042A4B"/>
                </a:solidFill>
              </a:rPr>
              <a:t>“What do you think has to change?”</a:t>
            </a:r>
          </a:p>
          <a:p>
            <a:pPr lvl="1"/>
            <a:r>
              <a:rPr lang="en-US" dirty="0">
                <a:solidFill>
                  <a:srgbClr val="042A4B"/>
                </a:solidFill>
              </a:rPr>
              <a:t>“What are your options?"</a:t>
            </a:r>
          </a:p>
          <a:p>
            <a:pPr lvl="1"/>
            <a:r>
              <a:rPr lang="en-US" dirty="0">
                <a:solidFill>
                  <a:srgbClr val="042A4B"/>
                </a:solidFill>
              </a:rPr>
              <a:t>"Of the things we have mentioned here, what seems to make sense?"</a:t>
            </a:r>
          </a:p>
          <a:p>
            <a:pPr lvl="1"/>
            <a:r>
              <a:rPr lang="en-US" dirty="0">
                <a:solidFill>
                  <a:srgbClr val="042A4B"/>
                </a:solidFill>
              </a:rPr>
              <a:t>"Tell me more about what you'd like to do.”</a:t>
            </a:r>
          </a:p>
          <a:p>
            <a:pPr lvl="1"/>
            <a:r>
              <a:rPr lang="en-US" dirty="0">
                <a:solidFill>
                  <a:srgbClr val="042A4B"/>
                </a:solidFill>
              </a:rPr>
              <a:t>"How do you think you want to handle this?"</a:t>
            </a:r>
            <a:endParaRPr lang="en-US" dirty="0"/>
          </a:p>
        </p:txBody>
      </p:sp>
    </p:spTree>
    <p:extLst>
      <p:ext uri="{BB962C8B-B14F-4D97-AF65-F5344CB8AC3E}">
        <p14:creationId xmlns:p14="http://schemas.microsoft.com/office/powerpoint/2010/main" val="139484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8371-72BF-FB6B-197D-F2A22169A613}"/>
              </a:ext>
            </a:extLst>
          </p:cNvPr>
          <p:cNvSpPr>
            <a:spLocks noGrp="1"/>
          </p:cNvSpPr>
          <p:nvPr>
            <p:ph type="title"/>
          </p:nvPr>
        </p:nvSpPr>
        <p:spPr>
          <a:xfrm>
            <a:off x="2440969" y="289362"/>
            <a:ext cx="8702654" cy="1325563"/>
          </a:xfrm>
        </p:spPr>
        <p:txBody>
          <a:bodyPr>
            <a:normAutofit fontScale="90000"/>
          </a:bodyPr>
          <a:lstStyle/>
          <a:p>
            <a:r>
              <a:rPr lang="en-US" dirty="0"/>
              <a:t>How You Can Say It -- </a:t>
            </a:r>
            <a:br>
              <a:rPr lang="en-US" dirty="0"/>
            </a:br>
            <a:r>
              <a:rPr lang="en-US" dirty="0"/>
              <a:t>The “Information Sandwich”</a:t>
            </a:r>
          </a:p>
        </p:txBody>
      </p:sp>
      <p:sp>
        <p:nvSpPr>
          <p:cNvPr id="3" name="Content Placeholder 2">
            <a:extLst>
              <a:ext uri="{FF2B5EF4-FFF2-40B4-BE49-F238E27FC236}">
                <a16:creationId xmlns:a16="http://schemas.microsoft.com/office/drawing/2014/main" id="{6E4BC95C-39B3-D532-E009-06295A2F7514}"/>
              </a:ext>
            </a:extLst>
          </p:cNvPr>
          <p:cNvSpPr>
            <a:spLocks noGrp="1"/>
          </p:cNvSpPr>
          <p:nvPr>
            <p:ph idx="1"/>
          </p:nvPr>
        </p:nvSpPr>
        <p:spPr>
          <a:xfrm>
            <a:off x="838200" y="2073919"/>
            <a:ext cx="4221480" cy="4103043"/>
          </a:xfrm>
        </p:spPr>
        <p:txBody>
          <a:bodyPr/>
          <a:lstStyle/>
          <a:p>
            <a:r>
              <a:rPr lang="en-US" dirty="0"/>
              <a:t>Ask before you share information / give advice</a:t>
            </a:r>
          </a:p>
          <a:p>
            <a:pPr lvl="1"/>
            <a:r>
              <a:rPr lang="en-US" sz="2800" dirty="0"/>
              <a:t>Invite to talk</a:t>
            </a:r>
          </a:p>
          <a:p>
            <a:pPr lvl="1"/>
            <a:r>
              <a:rPr lang="en-US" sz="2800" dirty="0"/>
              <a:t>Share your advice / information</a:t>
            </a:r>
          </a:p>
          <a:p>
            <a:pPr lvl="1"/>
            <a:r>
              <a:rPr lang="en-US" sz="2800" dirty="0"/>
              <a:t>Check back</a:t>
            </a:r>
          </a:p>
        </p:txBody>
      </p:sp>
      <p:pic>
        <p:nvPicPr>
          <p:cNvPr id="4" name="Picture 3">
            <a:extLst>
              <a:ext uri="{FF2B5EF4-FFF2-40B4-BE49-F238E27FC236}">
                <a16:creationId xmlns:a16="http://schemas.microsoft.com/office/drawing/2014/main" id="{FE42F70C-520D-2773-586D-739574093E8B}"/>
              </a:ext>
            </a:extLst>
          </p:cNvPr>
          <p:cNvPicPr>
            <a:picLocks noChangeAspect="1"/>
          </p:cNvPicPr>
          <p:nvPr/>
        </p:nvPicPr>
        <p:blipFill>
          <a:blip r:embed="rId3"/>
          <a:stretch>
            <a:fillRect/>
          </a:stretch>
        </p:blipFill>
        <p:spPr>
          <a:xfrm>
            <a:off x="6007582" y="1987275"/>
            <a:ext cx="5032075" cy="1259871"/>
          </a:xfrm>
          <a:prstGeom prst="rect">
            <a:avLst/>
          </a:prstGeom>
        </p:spPr>
      </p:pic>
      <p:sp>
        <p:nvSpPr>
          <p:cNvPr id="5" name="Rounded Rectangle 6">
            <a:extLst>
              <a:ext uri="{FF2B5EF4-FFF2-40B4-BE49-F238E27FC236}">
                <a16:creationId xmlns:a16="http://schemas.microsoft.com/office/drawing/2014/main" id="{DEB7347A-82F2-8D41-D713-756D54262EF6}"/>
              </a:ext>
            </a:extLst>
          </p:cNvPr>
          <p:cNvSpPr/>
          <p:nvPr/>
        </p:nvSpPr>
        <p:spPr>
          <a:xfrm>
            <a:off x="6272893" y="3298329"/>
            <a:ext cx="4640756" cy="1189983"/>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6D3B0D-AFB0-5C2C-AB78-30C7D24238CA}"/>
              </a:ext>
            </a:extLst>
          </p:cNvPr>
          <p:cNvPicPr>
            <a:picLocks noChangeAspect="1"/>
          </p:cNvPicPr>
          <p:nvPr/>
        </p:nvPicPr>
        <p:blipFill>
          <a:blip r:embed="rId4"/>
          <a:stretch>
            <a:fillRect/>
          </a:stretch>
        </p:blipFill>
        <p:spPr>
          <a:xfrm>
            <a:off x="6032716" y="4538261"/>
            <a:ext cx="5023082" cy="804885"/>
          </a:xfrm>
          <a:prstGeom prst="rect">
            <a:avLst/>
          </a:prstGeom>
        </p:spPr>
      </p:pic>
      <p:sp>
        <p:nvSpPr>
          <p:cNvPr id="7" name="Google Shape;596;p27">
            <a:extLst>
              <a:ext uri="{FF2B5EF4-FFF2-40B4-BE49-F238E27FC236}">
                <a16:creationId xmlns:a16="http://schemas.microsoft.com/office/drawing/2014/main" id="{5A8FD478-FD59-FD02-156E-550068C3F3E2}"/>
              </a:ext>
            </a:extLst>
          </p:cNvPr>
          <p:cNvSpPr/>
          <p:nvPr/>
        </p:nvSpPr>
        <p:spPr>
          <a:xfrm>
            <a:off x="6007582" y="2461256"/>
            <a:ext cx="5032075" cy="778969"/>
          </a:xfrm>
          <a:prstGeom prst="roundRect">
            <a:avLst>
              <a:gd name="adj" fmla="val 50000"/>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000" b="0" i="0" u="none" strike="noStrike" cap="none" dirty="0">
                <a:solidFill>
                  <a:schemeClr val="bg1"/>
                </a:solidFill>
                <a:latin typeface="Arial" panose="020B0604020202020204" pitchFamily="34" charset="0"/>
                <a:cs typeface="Arial" panose="020B0604020202020204" pitchFamily="34" charset="0"/>
                <a:sym typeface="Arial"/>
              </a:rPr>
              <a:t>Invite to Talk</a:t>
            </a:r>
            <a:endParaRPr sz="3000" dirty="0">
              <a:solidFill>
                <a:schemeClr val="bg1"/>
              </a:solidFill>
              <a:latin typeface="Arial" panose="020B0604020202020204" pitchFamily="34" charset="0"/>
              <a:cs typeface="Arial" panose="020B0604020202020204" pitchFamily="34" charset="0"/>
            </a:endParaRPr>
          </a:p>
        </p:txBody>
      </p:sp>
      <p:sp>
        <p:nvSpPr>
          <p:cNvPr id="8" name="Google Shape;597;p27">
            <a:extLst>
              <a:ext uri="{FF2B5EF4-FFF2-40B4-BE49-F238E27FC236}">
                <a16:creationId xmlns:a16="http://schemas.microsoft.com/office/drawing/2014/main" id="{73ECEE8F-5EC5-5797-8165-F2D05AB5C93F}"/>
              </a:ext>
            </a:extLst>
          </p:cNvPr>
          <p:cNvSpPr/>
          <p:nvPr/>
        </p:nvSpPr>
        <p:spPr>
          <a:xfrm>
            <a:off x="6272893" y="3662116"/>
            <a:ext cx="4629130" cy="64698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200" b="0" i="0" u="none" strike="noStrike" cap="none" dirty="0">
                <a:solidFill>
                  <a:srgbClr val="FFFFFF"/>
                </a:solidFill>
                <a:latin typeface="Arial" panose="020B0604020202020204" pitchFamily="34" charset="0"/>
                <a:cs typeface="Arial" panose="020B0604020202020204" pitchFamily="34" charset="0"/>
                <a:sym typeface="Arial"/>
              </a:rPr>
              <a:t>Provide </a:t>
            </a:r>
            <a:r>
              <a:rPr lang="en-US" sz="3000" b="0" i="0" u="none" strike="noStrike" cap="none" dirty="0">
                <a:solidFill>
                  <a:srgbClr val="FFFFFF"/>
                </a:solidFill>
                <a:latin typeface="Arial" panose="020B0604020202020204" pitchFamily="34" charset="0"/>
                <a:cs typeface="Arial" panose="020B0604020202020204" pitchFamily="34" charset="0"/>
                <a:sym typeface="Arial"/>
              </a:rPr>
              <a:t>Information</a:t>
            </a:r>
            <a:endParaRPr sz="3000" dirty="0">
              <a:latin typeface="Arial" panose="020B0604020202020204" pitchFamily="34" charset="0"/>
              <a:cs typeface="Arial" panose="020B0604020202020204" pitchFamily="34" charset="0"/>
            </a:endParaRPr>
          </a:p>
        </p:txBody>
      </p:sp>
      <p:sp>
        <p:nvSpPr>
          <p:cNvPr id="9" name="Google Shape;598;p27">
            <a:extLst>
              <a:ext uri="{FF2B5EF4-FFF2-40B4-BE49-F238E27FC236}">
                <a16:creationId xmlns:a16="http://schemas.microsoft.com/office/drawing/2014/main" id="{29708E1E-B04F-2D46-F18A-BD6755015B0C}"/>
              </a:ext>
            </a:extLst>
          </p:cNvPr>
          <p:cNvSpPr/>
          <p:nvPr/>
        </p:nvSpPr>
        <p:spPr>
          <a:xfrm>
            <a:off x="6111469" y="4598368"/>
            <a:ext cx="4849078" cy="746825"/>
          </a:xfrm>
          <a:prstGeom prst="roundRect">
            <a:avLst>
              <a:gd name="adj" fmla="val 44784"/>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000" b="0" i="0" u="none" strike="noStrike" cap="none" dirty="0">
                <a:solidFill>
                  <a:srgbClr val="FFFFFF"/>
                </a:solidFill>
                <a:latin typeface="Arial" panose="020B0604020202020204" pitchFamily="34" charset="0"/>
                <a:cs typeface="Arial" panose="020B0604020202020204" pitchFamily="34" charset="0"/>
                <a:sym typeface="Arial"/>
              </a:rPr>
              <a:t>Check For Understanding</a:t>
            </a:r>
            <a:endParaRPr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9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DB930C9-016C-3C7D-0F3F-FAFE3885685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AD3DED0-E482-2827-4BDD-915531A79BEF}"/>
              </a:ext>
            </a:extLst>
          </p:cNvPr>
          <p:cNvPicPr>
            <a:picLocks noChangeAspect="1"/>
          </p:cNvPicPr>
          <p:nvPr/>
        </p:nvPicPr>
        <p:blipFill>
          <a:blip r:embed="rId3"/>
          <a:stretch>
            <a:fillRect/>
          </a:stretch>
        </p:blipFill>
        <p:spPr>
          <a:xfrm>
            <a:off x="2331718" y="1743290"/>
            <a:ext cx="5875024" cy="1470919"/>
          </a:xfrm>
          <a:prstGeom prst="rect">
            <a:avLst/>
          </a:prstGeom>
        </p:spPr>
      </p:pic>
      <p:sp>
        <p:nvSpPr>
          <p:cNvPr id="8" name="Rounded Rectangle 7">
            <a:extLst>
              <a:ext uri="{FF2B5EF4-FFF2-40B4-BE49-F238E27FC236}">
                <a16:creationId xmlns:a16="http://schemas.microsoft.com/office/drawing/2014/main" id="{F191BDD7-794A-70AE-5759-53D02CBEF95D}"/>
              </a:ext>
            </a:extLst>
          </p:cNvPr>
          <p:cNvSpPr/>
          <p:nvPr/>
        </p:nvSpPr>
        <p:spPr>
          <a:xfrm>
            <a:off x="2565403" y="3308339"/>
            <a:ext cx="5418154" cy="1706411"/>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DE2CB1-FDE5-E8AA-5565-D5CF3C20D676}"/>
              </a:ext>
            </a:extLst>
          </p:cNvPr>
          <p:cNvPicPr>
            <a:picLocks noChangeAspect="1"/>
          </p:cNvPicPr>
          <p:nvPr/>
        </p:nvPicPr>
        <p:blipFill>
          <a:blip r:embed="rId4"/>
          <a:stretch>
            <a:fillRect/>
          </a:stretch>
        </p:blipFill>
        <p:spPr>
          <a:xfrm>
            <a:off x="2342217" y="5053795"/>
            <a:ext cx="5864525" cy="939716"/>
          </a:xfrm>
          <a:prstGeom prst="rect">
            <a:avLst/>
          </a:prstGeom>
        </p:spPr>
      </p:pic>
      <p:sp>
        <p:nvSpPr>
          <p:cNvPr id="15" name="Google Shape;593;p27">
            <a:extLst>
              <a:ext uri="{FF2B5EF4-FFF2-40B4-BE49-F238E27FC236}">
                <a16:creationId xmlns:a16="http://schemas.microsoft.com/office/drawing/2014/main" id="{13B72CA6-992A-903F-E6DA-B549D598C997}"/>
              </a:ext>
            </a:extLst>
          </p:cNvPr>
          <p:cNvSpPr txBox="1">
            <a:spLocks noGrp="1"/>
          </p:cNvSpPr>
          <p:nvPr>
            <p:ph type="title"/>
          </p:nvPr>
        </p:nvSpPr>
        <p:spPr>
          <a:xfrm>
            <a:off x="2466190" y="290431"/>
            <a:ext cx="8702675" cy="1325562"/>
          </a:xfrm>
        </p:spPr>
        <p:txBody>
          <a:bodyPr>
            <a:normAutofit fontScale="90000"/>
          </a:bodyPr>
          <a:lstStyle/>
          <a:p>
            <a:pPr lvl="0"/>
            <a:r>
              <a:rPr lang="en-US" dirty="0"/>
              <a:t>How You Can Say It -- </a:t>
            </a:r>
            <a:br>
              <a:rPr lang="en-US" dirty="0"/>
            </a:br>
            <a:r>
              <a:rPr lang="en-US" dirty="0"/>
              <a:t>The “Information Sandwich”</a:t>
            </a:r>
          </a:p>
        </p:txBody>
      </p:sp>
      <p:sp>
        <p:nvSpPr>
          <p:cNvPr id="576" name="Google Shape;576;p28">
            <a:extLst>
              <a:ext uri="{FF2B5EF4-FFF2-40B4-BE49-F238E27FC236}">
                <a16:creationId xmlns:a16="http://schemas.microsoft.com/office/drawing/2014/main" id="{23CD6A3A-D20F-823C-55A4-17A10E18731C}"/>
              </a:ext>
            </a:extLst>
          </p:cNvPr>
          <p:cNvSpPr txBox="1">
            <a:spLocks noGrp="1"/>
          </p:cNvSpPr>
          <p:nvPr>
            <p:ph type="sldNum" sz="quarter" idx="4294967295"/>
          </p:nvPr>
        </p:nvSpPr>
        <p:spPr>
          <a:xfrm>
            <a:off x="9448800" y="6034088"/>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772483"/>
              </a:buClr>
              <a:buSzPts val="1800"/>
              <a:buFont typeface="Arial"/>
              <a:buNone/>
            </a:pPr>
            <a:fld id="{C687CED1-8147-4D43-BC11-9CBC15358773}" type="slidenum">
              <a:rPr lang="en-US" smtClean="0"/>
              <a:pPr marL="0" marR="0" lvl="0" indent="0" algn="l" rtl="0">
                <a:lnSpc>
                  <a:spcPct val="100000"/>
                </a:lnSpc>
                <a:spcBef>
                  <a:spcPts val="0"/>
                </a:spcBef>
                <a:spcAft>
                  <a:spcPts val="0"/>
                </a:spcAft>
                <a:buClr>
                  <a:srgbClr val="772483"/>
                </a:buClr>
                <a:buSzPts val="1800"/>
                <a:buFont typeface="Arial"/>
                <a:buNone/>
              </a:pPr>
              <a:t>23</a:t>
            </a:fld>
            <a:endParaRPr sz="1800" b="0" i="0" u="none" strike="noStrike" cap="none">
              <a:solidFill>
                <a:srgbClr val="772483"/>
              </a:solidFill>
              <a:latin typeface="Arial"/>
              <a:ea typeface="Arial"/>
              <a:cs typeface="Arial"/>
              <a:sym typeface="Arial"/>
            </a:endParaRPr>
          </a:p>
        </p:txBody>
      </p:sp>
      <p:sp>
        <p:nvSpPr>
          <p:cNvPr id="577" name="Google Shape;577;p28">
            <a:extLst>
              <a:ext uri="{FF2B5EF4-FFF2-40B4-BE49-F238E27FC236}">
                <a16:creationId xmlns:a16="http://schemas.microsoft.com/office/drawing/2014/main" id="{0C8B623A-C045-C059-342C-53340BB91343}"/>
              </a:ext>
            </a:extLst>
          </p:cNvPr>
          <p:cNvSpPr/>
          <p:nvPr/>
        </p:nvSpPr>
        <p:spPr>
          <a:xfrm>
            <a:off x="3223269" y="2225709"/>
            <a:ext cx="4291489" cy="740348"/>
          </a:xfrm>
          <a:prstGeom prst="wedgeRoundRectCallout">
            <a:avLst>
              <a:gd name="adj1" fmla="val -72269"/>
              <a:gd name="adj2" fmla="val 63050"/>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“Can I share something I heard?”</a:t>
            </a:r>
            <a:endParaRPr sz="1679" b="0" i="0" u="none" strike="noStrike" cap="none" dirty="0">
              <a:solidFill>
                <a:srgbClr val="FFFFFF"/>
              </a:solidFill>
              <a:latin typeface="Arial"/>
              <a:ea typeface="Arial"/>
              <a:cs typeface="Arial"/>
              <a:sym typeface="Arial"/>
            </a:endParaRPr>
          </a:p>
        </p:txBody>
      </p:sp>
      <p:sp>
        <p:nvSpPr>
          <p:cNvPr id="578" name="Google Shape;578;p28">
            <a:extLst>
              <a:ext uri="{FF2B5EF4-FFF2-40B4-BE49-F238E27FC236}">
                <a16:creationId xmlns:a16="http://schemas.microsoft.com/office/drawing/2014/main" id="{784322B9-F701-A896-BE9C-0FE1F022FE52}"/>
              </a:ext>
            </a:extLst>
          </p:cNvPr>
          <p:cNvSpPr/>
          <p:nvPr/>
        </p:nvSpPr>
        <p:spPr>
          <a:xfrm>
            <a:off x="2945137" y="3125314"/>
            <a:ext cx="4921539" cy="1895446"/>
          </a:xfrm>
          <a:prstGeom prst="wedgeRoundRectCallout">
            <a:avLst>
              <a:gd name="adj1" fmla="val -78602"/>
              <a:gd name="adj2" fmla="val -17685"/>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a:t>
            </a:r>
            <a:r>
              <a:rPr lang="en-US" sz="2160" dirty="0">
                <a:solidFill>
                  <a:srgbClr val="FFFFFF"/>
                </a:solidFill>
              </a:rPr>
              <a:t>There are fake pills that are laced with fentanyl out there.  They look like the real thing, but they’re deadly.”</a:t>
            </a:r>
            <a:endParaRPr sz="1679" b="0" i="0" u="none" strike="noStrike" cap="none" dirty="0">
              <a:solidFill>
                <a:srgbClr val="FFFFFF"/>
              </a:solidFill>
              <a:latin typeface="Arial"/>
              <a:ea typeface="Arial"/>
              <a:cs typeface="Arial"/>
              <a:sym typeface="Arial"/>
            </a:endParaRPr>
          </a:p>
        </p:txBody>
      </p:sp>
      <p:sp>
        <p:nvSpPr>
          <p:cNvPr id="579" name="Google Shape;579;p28">
            <a:extLst>
              <a:ext uri="{FF2B5EF4-FFF2-40B4-BE49-F238E27FC236}">
                <a16:creationId xmlns:a16="http://schemas.microsoft.com/office/drawing/2014/main" id="{B785E912-5B47-9594-6F36-A5CD02879C9E}"/>
              </a:ext>
            </a:extLst>
          </p:cNvPr>
          <p:cNvSpPr/>
          <p:nvPr/>
        </p:nvSpPr>
        <p:spPr>
          <a:xfrm>
            <a:off x="3264638" y="5235594"/>
            <a:ext cx="4029892" cy="723010"/>
          </a:xfrm>
          <a:prstGeom prst="wedgeRoundRectCallout">
            <a:avLst>
              <a:gd name="adj1" fmla="val -72206"/>
              <a:gd name="adj2" fmla="val -52244"/>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“What do you </a:t>
            </a:r>
            <a:r>
              <a:rPr lang="en-US" sz="2160" dirty="0">
                <a:solidFill>
                  <a:srgbClr val="FFFFFF"/>
                </a:solidFill>
                <a:latin typeface="Arial"/>
                <a:ea typeface="Arial"/>
                <a:cs typeface="Arial"/>
                <a:sym typeface="Arial"/>
              </a:rPr>
              <a:t>think </a:t>
            </a:r>
            <a:r>
              <a:rPr lang="en-US" sz="2160" b="0" i="0" u="none" strike="noStrike" cap="none" dirty="0">
                <a:solidFill>
                  <a:srgbClr val="FFFFFF"/>
                </a:solidFill>
                <a:latin typeface="Arial"/>
                <a:ea typeface="Arial"/>
                <a:cs typeface="Arial"/>
                <a:sym typeface="Arial"/>
              </a:rPr>
              <a:t>about that?”</a:t>
            </a:r>
            <a:endParaRPr sz="1679" b="0" i="0" u="none" strike="noStrike" cap="none" dirty="0">
              <a:solidFill>
                <a:srgbClr val="FFFFFF"/>
              </a:solidFill>
              <a:latin typeface="Arial"/>
              <a:ea typeface="Arial"/>
              <a:cs typeface="Arial"/>
              <a:sym typeface="Arial"/>
            </a:endParaRPr>
          </a:p>
        </p:txBody>
      </p:sp>
      <p:sp>
        <p:nvSpPr>
          <p:cNvPr id="9" name="TextBox 8">
            <a:extLst>
              <a:ext uri="{FF2B5EF4-FFF2-40B4-BE49-F238E27FC236}">
                <a16:creationId xmlns:a16="http://schemas.microsoft.com/office/drawing/2014/main" id="{8F66CE4E-92A3-B22B-CAB0-4C93941AF535}"/>
              </a:ext>
            </a:extLst>
          </p:cNvPr>
          <p:cNvSpPr txBox="1"/>
          <p:nvPr/>
        </p:nvSpPr>
        <p:spPr>
          <a:xfrm>
            <a:off x="7866677" y="2308864"/>
            <a:ext cx="3425825" cy="677108"/>
          </a:xfrm>
          <a:prstGeom prst="rect">
            <a:avLst/>
          </a:prstGeom>
          <a:noFill/>
        </p:spPr>
        <p:txBody>
          <a:bodyPr wrap="square" rtlCol="0">
            <a:spAutoFit/>
          </a:bodyPr>
          <a:lstStyle/>
          <a:p>
            <a:pPr algn="ctr"/>
            <a:r>
              <a:rPr lang="en-US" sz="2000" b="1" i="0" u="none" strike="noStrike" cap="none" dirty="0">
                <a:latin typeface="Arial"/>
                <a:ea typeface="Arial"/>
                <a:cs typeface="Arial"/>
                <a:sym typeface="Arial"/>
              </a:rPr>
              <a:t>Invite to Talk</a:t>
            </a:r>
            <a:endParaRPr lang="en-US" sz="2000" b="1" dirty="0"/>
          </a:p>
          <a:p>
            <a:endParaRPr lang="en-US" dirty="0"/>
          </a:p>
        </p:txBody>
      </p:sp>
      <p:sp>
        <p:nvSpPr>
          <p:cNvPr id="10" name="TextBox 9">
            <a:extLst>
              <a:ext uri="{FF2B5EF4-FFF2-40B4-BE49-F238E27FC236}">
                <a16:creationId xmlns:a16="http://schemas.microsoft.com/office/drawing/2014/main" id="{F10BC9F3-FDBF-B067-D240-26A4C9D71449}"/>
              </a:ext>
            </a:extLst>
          </p:cNvPr>
          <p:cNvSpPr txBox="1"/>
          <p:nvPr/>
        </p:nvSpPr>
        <p:spPr>
          <a:xfrm>
            <a:off x="8358802" y="3785189"/>
            <a:ext cx="2933700" cy="677108"/>
          </a:xfrm>
          <a:prstGeom prst="rect">
            <a:avLst/>
          </a:prstGeom>
          <a:noFill/>
        </p:spPr>
        <p:txBody>
          <a:bodyPr wrap="square" rtlCol="0">
            <a:spAutoFit/>
          </a:bodyPr>
          <a:lstStyle/>
          <a:p>
            <a:pPr algn="ctr"/>
            <a:r>
              <a:rPr lang="en-US" sz="2000" b="1" i="0" u="none" strike="noStrike" cap="none" dirty="0">
                <a:latin typeface="Arial"/>
                <a:ea typeface="Arial"/>
                <a:cs typeface="Arial"/>
                <a:sym typeface="Arial"/>
              </a:rPr>
              <a:t>Provide Information</a:t>
            </a:r>
            <a:endParaRPr lang="en-US" sz="2000" b="1" dirty="0"/>
          </a:p>
          <a:p>
            <a:endParaRPr lang="en-US" dirty="0"/>
          </a:p>
        </p:txBody>
      </p:sp>
      <p:sp>
        <p:nvSpPr>
          <p:cNvPr id="11" name="TextBox 10">
            <a:extLst>
              <a:ext uri="{FF2B5EF4-FFF2-40B4-BE49-F238E27FC236}">
                <a16:creationId xmlns:a16="http://schemas.microsoft.com/office/drawing/2014/main" id="{E4B6BE77-C371-D902-1B3F-AA0F678208DE}"/>
              </a:ext>
            </a:extLst>
          </p:cNvPr>
          <p:cNvSpPr txBox="1"/>
          <p:nvPr/>
        </p:nvSpPr>
        <p:spPr>
          <a:xfrm>
            <a:off x="8299747" y="5155168"/>
            <a:ext cx="2724150" cy="984885"/>
          </a:xfrm>
          <a:prstGeom prst="rect">
            <a:avLst/>
          </a:prstGeom>
          <a:noFill/>
        </p:spPr>
        <p:txBody>
          <a:bodyPr wrap="square" rtlCol="0">
            <a:spAutoFit/>
          </a:bodyPr>
          <a:lstStyle/>
          <a:p>
            <a:pPr marL="0" marR="0" lvl="0" indent="0" algn="ctr" rtl="0">
              <a:lnSpc>
                <a:spcPct val="100000"/>
              </a:lnSpc>
              <a:spcBef>
                <a:spcPts val="0"/>
              </a:spcBef>
              <a:spcAft>
                <a:spcPts val="0"/>
              </a:spcAft>
              <a:buClr>
                <a:srgbClr val="FFFFFF"/>
              </a:buClr>
              <a:buSzPts val="3200"/>
              <a:buFont typeface="Arial"/>
              <a:buNone/>
            </a:pPr>
            <a:r>
              <a:rPr lang="en-US" sz="2000" b="1" i="0" u="none" strike="noStrike" cap="none" dirty="0">
                <a:latin typeface="Arial"/>
                <a:ea typeface="Arial"/>
                <a:cs typeface="Arial"/>
                <a:sym typeface="Arial"/>
              </a:rPr>
              <a:t>Check For Understanding</a:t>
            </a:r>
            <a:endParaRPr lang="en-US" sz="2000" b="1" dirty="0"/>
          </a:p>
          <a:p>
            <a:endParaRPr lang="en-US" dirty="0"/>
          </a:p>
        </p:txBody>
      </p:sp>
      <p:sp>
        <p:nvSpPr>
          <p:cNvPr id="12" name="Down Arrow 11">
            <a:extLst>
              <a:ext uri="{FF2B5EF4-FFF2-40B4-BE49-F238E27FC236}">
                <a16:creationId xmlns:a16="http://schemas.microsoft.com/office/drawing/2014/main" id="{10A4C9A5-6B0F-E89B-788F-E058B474E362}"/>
              </a:ext>
            </a:extLst>
          </p:cNvPr>
          <p:cNvSpPr/>
          <p:nvPr/>
        </p:nvSpPr>
        <p:spPr>
          <a:xfrm>
            <a:off x="9624069" y="2790232"/>
            <a:ext cx="45719" cy="784885"/>
          </a:xfrm>
          <a:prstGeom prst="downArrow">
            <a:avLst/>
          </a:prstGeom>
          <a:ln w="41275">
            <a:solidFill>
              <a:srgbClr val="245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768E1601-41CD-4DAB-FAD7-34A0D8A7E6D1}"/>
              </a:ext>
            </a:extLst>
          </p:cNvPr>
          <p:cNvSpPr/>
          <p:nvPr/>
        </p:nvSpPr>
        <p:spPr>
          <a:xfrm>
            <a:off x="9624069" y="4218982"/>
            <a:ext cx="45719" cy="784885"/>
          </a:xfrm>
          <a:prstGeom prst="downArrow">
            <a:avLst/>
          </a:prstGeom>
          <a:ln w="41275">
            <a:solidFill>
              <a:srgbClr val="296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46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0C53-870A-B375-96B9-CB78C6CC0C5A}"/>
              </a:ext>
            </a:extLst>
          </p:cNvPr>
          <p:cNvSpPr>
            <a:spLocks noGrp="1"/>
          </p:cNvSpPr>
          <p:nvPr>
            <p:ph type="title"/>
          </p:nvPr>
        </p:nvSpPr>
        <p:spPr/>
        <p:txBody>
          <a:bodyPr/>
          <a:lstStyle/>
          <a:p>
            <a:r>
              <a:rPr lang="en-US" dirty="0"/>
              <a:t>Your Influence Can Save a Life</a:t>
            </a:r>
          </a:p>
        </p:txBody>
      </p:sp>
      <p:pic>
        <p:nvPicPr>
          <p:cNvPr id="7" name="Picture 6">
            <a:extLst>
              <a:ext uri="{FF2B5EF4-FFF2-40B4-BE49-F238E27FC236}">
                <a16:creationId xmlns:a16="http://schemas.microsoft.com/office/drawing/2014/main" id="{343AB5E6-7917-059A-782A-6E362337555B}"/>
              </a:ext>
            </a:extLst>
          </p:cNvPr>
          <p:cNvPicPr>
            <a:picLocks noChangeAspect="1"/>
          </p:cNvPicPr>
          <p:nvPr/>
        </p:nvPicPr>
        <p:blipFill>
          <a:blip r:embed="rId3"/>
          <a:stretch>
            <a:fillRect/>
          </a:stretch>
        </p:blipFill>
        <p:spPr>
          <a:xfrm>
            <a:off x="-1" y="2102101"/>
            <a:ext cx="10286333" cy="2952783"/>
          </a:xfrm>
          <a:prstGeom prst="rect">
            <a:avLst/>
          </a:prstGeom>
        </p:spPr>
      </p:pic>
      <p:sp>
        <p:nvSpPr>
          <p:cNvPr id="8" name="Oval 7">
            <a:extLst>
              <a:ext uri="{FF2B5EF4-FFF2-40B4-BE49-F238E27FC236}">
                <a16:creationId xmlns:a16="http://schemas.microsoft.com/office/drawing/2014/main" id="{E3D91AF0-ABAE-E005-1D27-9D9A942C3A60}"/>
              </a:ext>
            </a:extLst>
          </p:cNvPr>
          <p:cNvSpPr/>
          <p:nvPr/>
        </p:nvSpPr>
        <p:spPr>
          <a:xfrm>
            <a:off x="0" y="2102101"/>
            <a:ext cx="2311685" cy="548632"/>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219DA1F-492C-4D17-12D9-31A6A89807E8}"/>
              </a:ext>
            </a:extLst>
          </p:cNvPr>
          <p:cNvSpPr txBox="1"/>
          <p:nvPr/>
        </p:nvSpPr>
        <p:spPr>
          <a:xfrm>
            <a:off x="5143165" y="5602508"/>
            <a:ext cx="6868273" cy="584775"/>
          </a:xfrm>
          <a:prstGeom prst="rect">
            <a:avLst/>
          </a:prstGeom>
          <a:noFill/>
        </p:spPr>
        <p:txBody>
          <a:bodyPr wrap="square">
            <a:spAutoFit/>
          </a:bodyPr>
          <a:lstStyle/>
          <a:p>
            <a:r>
              <a:rPr lang="en-US" sz="3200" b="1" dirty="0">
                <a:solidFill>
                  <a:schemeClr val="accent2"/>
                </a:solidFill>
              </a:rPr>
              <a:t>www.dea.gov/onepill/social-media</a:t>
            </a:r>
          </a:p>
        </p:txBody>
      </p:sp>
      <p:pic>
        <p:nvPicPr>
          <p:cNvPr id="4" name="Picture 3">
            <a:extLst>
              <a:ext uri="{FF2B5EF4-FFF2-40B4-BE49-F238E27FC236}">
                <a16:creationId xmlns:a16="http://schemas.microsoft.com/office/drawing/2014/main" id="{5EEE0082-02EA-F792-1DA8-E6165F14EBBC}"/>
              </a:ext>
            </a:extLst>
          </p:cNvPr>
          <p:cNvPicPr>
            <a:picLocks noChangeAspect="1"/>
          </p:cNvPicPr>
          <p:nvPr/>
        </p:nvPicPr>
        <p:blipFill>
          <a:blip r:embed="rId4"/>
          <a:stretch>
            <a:fillRect/>
          </a:stretch>
        </p:blipFill>
        <p:spPr>
          <a:xfrm>
            <a:off x="3185097" y="5196306"/>
            <a:ext cx="1397177" cy="1397177"/>
          </a:xfrm>
          <a:prstGeom prst="rect">
            <a:avLst/>
          </a:prstGeom>
        </p:spPr>
      </p:pic>
    </p:spTree>
    <p:extLst>
      <p:ext uri="{BB962C8B-B14F-4D97-AF65-F5344CB8AC3E}">
        <p14:creationId xmlns:p14="http://schemas.microsoft.com/office/powerpoint/2010/main" val="4207220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sign, gauge&#10;&#10;Description automatically generated">
            <a:extLst>
              <a:ext uri="{FF2B5EF4-FFF2-40B4-BE49-F238E27FC236}">
                <a16:creationId xmlns:a16="http://schemas.microsoft.com/office/drawing/2014/main" id="{3E69FD6B-B82F-FF45-ACD9-F069E0C2780B}"/>
              </a:ext>
            </a:extLst>
          </p:cNvPr>
          <p:cNvPicPr>
            <a:picLocks noChangeAspect="1"/>
          </p:cNvPicPr>
          <p:nvPr/>
        </p:nvPicPr>
        <p:blipFill>
          <a:blip r:embed="rId4"/>
          <a:stretch>
            <a:fillRect/>
          </a:stretch>
        </p:blipFill>
        <p:spPr>
          <a:xfrm>
            <a:off x="3860800" y="2306320"/>
            <a:ext cx="4666593" cy="2631440"/>
          </a:xfrm>
          <a:prstGeom prst="rect">
            <a:avLst/>
          </a:prstGeom>
        </p:spPr>
      </p:pic>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n-US" sz="2400" b="1" dirty="0">
                <a:solidFill>
                  <a:schemeClr val="bg1"/>
                </a:solidFill>
                <a:latin typeface="Public Sans" pitchFamily="2" charset="77"/>
              </a:rPr>
              <a:t>www.dea.gov/onepill</a:t>
            </a:r>
          </a:p>
        </p:txBody>
      </p:sp>
      <p:pic>
        <p:nvPicPr>
          <p:cNvPr id="5" name="Picture 4">
            <a:extLst>
              <a:ext uri="{FF2B5EF4-FFF2-40B4-BE49-F238E27FC236}">
                <a16:creationId xmlns:a16="http://schemas.microsoft.com/office/drawing/2014/main" id="{0AC49664-9E7A-4FAD-B866-F8D684DDC4DA}"/>
              </a:ext>
            </a:extLst>
          </p:cNvPr>
          <p:cNvPicPr>
            <a:picLocks noChangeAspect="1"/>
          </p:cNvPicPr>
          <p:nvPr/>
        </p:nvPicPr>
        <p:blipFill>
          <a:blip r:embed="rId5"/>
          <a:stretch>
            <a:fillRect/>
          </a:stretch>
        </p:blipFill>
        <p:spPr>
          <a:xfrm>
            <a:off x="9059912" y="2489200"/>
            <a:ext cx="2132277" cy="2631440"/>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4" name="Rectangle 3"/>
          <p:cNvSpPr/>
          <p:nvPr/>
        </p:nvSpPr>
        <p:spPr>
          <a:xfrm>
            <a:off x="0" y="4343400"/>
            <a:ext cx="12192000" cy="1938992"/>
          </a:xfrm>
          <a:prstGeom prst="rect">
            <a:avLst/>
          </a:prstGeom>
        </p:spPr>
        <p:txBody>
          <a:bodyPr wrap="square">
            <a:spAutoFit/>
          </a:bodyPr>
          <a:lstStyle/>
          <a:p>
            <a:pPr lvl="1" algn="ctr"/>
            <a:r>
              <a:rPr lang="en-US" sz="4000" b="1" dirty="0">
                <a:solidFill>
                  <a:srgbClr val="C00000"/>
                </a:solidFill>
                <a:latin typeface="+mn-lt"/>
                <a:cs typeface="Calibri" panose="020F0502020204030204" pitchFamily="34" charset="0"/>
              </a:rPr>
              <a:t>On average, 265 people </a:t>
            </a:r>
          </a:p>
          <a:p>
            <a:pPr lvl="1" algn="ctr"/>
            <a:r>
              <a:rPr lang="en-US" sz="4000" b="1" dirty="0">
                <a:solidFill>
                  <a:srgbClr val="C00000"/>
                </a:solidFill>
                <a:latin typeface="+mn-lt"/>
                <a:cs typeface="Calibri" panose="020F0502020204030204" pitchFamily="34" charset="0"/>
              </a:rPr>
              <a:t>die of a drug overdose </a:t>
            </a:r>
          </a:p>
          <a:p>
            <a:pPr lvl="1" algn="ctr"/>
            <a:r>
              <a:rPr lang="en-US" sz="4000" b="1" dirty="0">
                <a:solidFill>
                  <a:srgbClr val="C00000"/>
                </a:solidFill>
                <a:latin typeface="+mn-lt"/>
                <a:cs typeface="Calibri" panose="020F0502020204030204" pitchFamily="34" charset="0"/>
              </a:rPr>
              <a:t>every day in the U.S.</a:t>
            </a:r>
          </a:p>
        </p:txBody>
      </p:sp>
    </p:spTree>
    <p:extLst>
      <p:ext uri="{BB962C8B-B14F-4D97-AF65-F5344CB8AC3E}">
        <p14:creationId xmlns:p14="http://schemas.microsoft.com/office/powerpoint/2010/main" val="20589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29A417B-93B9-FC45-A0B9-5AC6544F4A9F}"/>
              </a:ext>
            </a:extLst>
          </p:cNvPr>
          <p:cNvSpPr>
            <a:spLocks noGrp="1"/>
          </p:cNvSpPr>
          <p:nvPr>
            <p:ph type="ftr" sz="quarter" idx="11"/>
          </p:nvPr>
        </p:nvSpPr>
        <p:spPr>
          <a:xfrm>
            <a:off x="2697480" y="6356350"/>
            <a:ext cx="6581987" cy="365125"/>
          </a:xfrm>
        </p:spPr>
        <p:txBody>
          <a:bodyPr/>
          <a:lstStyle/>
          <a:p>
            <a:pPr algn="ctr"/>
            <a:r>
              <a:rPr lang="en-US" b="1" dirty="0">
                <a:solidFill>
                  <a:schemeClr val="tx2"/>
                </a:solidFill>
                <a:ea typeface="Karla"/>
                <a:cs typeface="Karla"/>
                <a:sym typeface="Karla"/>
              </a:rPr>
              <a:t>Source:</a:t>
            </a:r>
            <a:r>
              <a:rPr lang="en-US" b="1" dirty="0">
                <a:solidFill>
                  <a:schemeClr val="tx2"/>
                </a:solidFill>
                <a:ea typeface="Karla Light"/>
                <a:cs typeface="Karla Light"/>
                <a:sym typeface="Karla Light"/>
              </a:rPr>
              <a:t> </a:t>
            </a:r>
            <a:r>
              <a:rPr lang="en-US" dirty="0">
                <a:solidFill>
                  <a:schemeClr val="tx2"/>
                </a:solidFill>
                <a:ea typeface="Karla Light"/>
                <a:cs typeface="Karla Light"/>
                <a:sym typeface="Karla Light"/>
              </a:rPr>
              <a:t>Centers for Disease Control and Prevention</a:t>
            </a:r>
            <a:endParaRPr lang="en-US" sz="1400" dirty="0">
              <a:solidFill>
                <a:schemeClr val="tx2"/>
              </a:solidFill>
              <a:sym typeface="Arial"/>
            </a:endParaRPr>
          </a:p>
        </p:txBody>
      </p:sp>
      <p:sp>
        <p:nvSpPr>
          <p:cNvPr id="2" name="Title 1">
            <a:extLst>
              <a:ext uri="{FF2B5EF4-FFF2-40B4-BE49-F238E27FC236}">
                <a16:creationId xmlns:a16="http://schemas.microsoft.com/office/drawing/2014/main" id="{689F15E0-B5BD-EE4F-BBE6-F51BC3047EAD}"/>
              </a:ext>
            </a:extLst>
          </p:cNvPr>
          <p:cNvSpPr>
            <a:spLocks noGrp="1"/>
          </p:cNvSpPr>
          <p:nvPr>
            <p:ph type="title" idx="4294967295"/>
          </p:nvPr>
        </p:nvSpPr>
        <p:spPr>
          <a:xfrm>
            <a:off x="0" y="855663"/>
            <a:ext cx="10480675" cy="769937"/>
          </a:xfrm>
        </p:spPr>
        <p:txBody>
          <a:bodyPr>
            <a:noAutofit/>
          </a:bodyPr>
          <a:lstStyle/>
          <a:p>
            <a:pPr algn="ctr"/>
            <a:r>
              <a:rPr lang="en-US" sz="3600" dirty="0"/>
              <a:t>Overdose Deaths</a:t>
            </a:r>
          </a:p>
        </p:txBody>
      </p:sp>
      <p:graphicFrame>
        <p:nvGraphicFramePr>
          <p:cNvPr id="10" name="Content Placeholder 9">
            <a:extLst>
              <a:ext uri="{FF2B5EF4-FFF2-40B4-BE49-F238E27FC236}">
                <a16:creationId xmlns:a16="http://schemas.microsoft.com/office/drawing/2014/main" id="{CEBEF8CE-D015-4349-85A9-AC2F73DBA6B0}"/>
              </a:ext>
            </a:extLst>
          </p:cNvPr>
          <p:cNvGraphicFramePr>
            <a:graphicFrameLocks noGrp="1"/>
          </p:cNvGraphicFramePr>
          <p:nvPr>
            <p:ph idx="4294967295"/>
            <p:extLst>
              <p:ext uri="{D42A27DB-BD31-4B8C-83A1-F6EECF244321}">
                <p14:modId xmlns:p14="http://schemas.microsoft.com/office/powerpoint/2010/main" val="2811023701"/>
              </p:ext>
            </p:extLst>
          </p:nvPr>
        </p:nvGraphicFramePr>
        <p:xfrm>
          <a:off x="0" y="1328738"/>
          <a:ext cx="11337925" cy="481806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Icon&#10;&#10;Description automatically generated">
            <a:extLst>
              <a:ext uri="{FF2B5EF4-FFF2-40B4-BE49-F238E27FC236}">
                <a16:creationId xmlns:a16="http://schemas.microsoft.com/office/drawing/2014/main" id="{BA4A23A2-68C0-6545-8E14-B3598B2DCCB8}"/>
              </a:ext>
            </a:extLst>
          </p:cNvPr>
          <p:cNvPicPr>
            <a:picLocks noChangeAspect="1"/>
          </p:cNvPicPr>
          <p:nvPr/>
        </p:nvPicPr>
        <p:blipFill>
          <a:blip r:embed="rId4"/>
          <a:stretch>
            <a:fillRect/>
          </a:stretch>
        </p:blipFill>
        <p:spPr>
          <a:xfrm>
            <a:off x="5638800" y="2679700"/>
            <a:ext cx="914400" cy="749300"/>
          </a:xfrm>
          <a:prstGeom prst="rect">
            <a:avLst/>
          </a:prstGeom>
        </p:spPr>
      </p:pic>
      <p:grpSp>
        <p:nvGrpSpPr>
          <p:cNvPr id="14" name="Group 13">
            <a:extLst>
              <a:ext uri="{FF2B5EF4-FFF2-40B4-BE49-F238E27FC236}">
                <a16:creationId xmlns:a16="http://schemas.microsoft.com/office/drawing/2014/main" id="{95E3C481-F3B4-3F42-ACE6-12F134B49B5B}"/>
              </a:ext>
            </a:extLst>
          </p:cNvPr>
          <p:cNvGrpSpPr/>
          <p:nvPr/>
        </p:nvGrpSpPr>
        <p:grpSpPr>
          <a:xfrm>
            <a:off x="2697480" y="3737116"/>
            <a:ext cx="1220579" cy="118872"/>
            <a:chOff x="3307877" y="3924736"/>
            <a:chExt cx="1220579" cy="118872"/>
          </a:xfrm>
        </p:grpSpPr>
        <p:cxnSp>
          <p:nvCxnSpPr>
            <p:cNvPr id="6" name="Straight Connector 5">
              <a:extLst>
                <a:ext uri="{FF2B5EF4-FFF2-40B4-BE49-F238E27FC236}">
                  <a16:creationId xmlns:a16="http://schemas.microsoft.com/office/drawing/2014/main" id="{7382286E-6BDB-2F41-8DFA-4F9A0DC51675}"/>
                </a:ext>
              </a:extLst>
            </p:cNvPr>
            <p:cNvCxnSpPr/>
            <p:nvPr/>
          </p:nvCxnSpPr>
          <p:spPr>
            <a:xfrm>
              <a:off x="3367313" y="3984172"/>
              <a:ext cx="116114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26BB468-479F-CF43-BCCC-04A9F7E963CE}"/>
                </a:ext>
              </a:extLst>
            </p:cNvPr>
            <p:cNvSpPr>
              <a:spLocks noChangeAspect="1"/>
            </p:cNvSpPr>
            <p:nvPr/>
          </p:nvSpPr>
          <p:spPr>
            <a:xfrm>
              <a:off x="3307877" y="3924736"/>
              <a:ext cx="118872" cy="118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9935B21-F6A4-DA4A-A308-DC79E57915B2}"/>
              </a:ext>
            </a:extLst>
          </p:cNvPr>
          <p:cNvGrpSpPr/>
          <p:nvPr/>
        </p:nvGrpSpPr>
        <p:grpSpPr>
          <a:xfrm>
            <a:off x="7540172" y="3597806"/>
            <a:ext cx="696684" cy="118872"/>
            <a:chOff x="7540172" y="3597806"/>
            <a:chExt cx="696684" cy="118872"/>
          </a:xfrm>
        </p:grpSpPr>
        <p:cxnSp>
          <p:nvCxnSpPr>
            <p:cNvPr id="11" name="Straight Connector 10">
              <a:extLst>
                <a:ext uri="{FF2B5EF4-FFF2-40B4-BE49-F238E27FC236}">
                  <a16:creationId xmlns:a16="http://schemas.microsoft.com/office/drawing/2014/main" id="{ECA0F536-AF32-B34D-AF15-39FCEA7B88FD}"/>
                </a:ext>
              </a:extLst>
            </p:cNvPr>
            <p:cNvCxnSpPr>
              <a:cxnSpLocks/>
            </p:cNvCxnSpPr>
            <p:nvPr/>
          </p:nvCxnSpPr>
          <p:spPr>
            <a:xfrm flipH="1">
              <a:off x="7540172" y="3657242"/>
              <a:ext cx="63724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6C6C544-43C3-C542-B542-665DC263FDE8}"/>
                </a:ext>
              </a:extLst>
            </p:cNvPr>
            <p:cNvSpPr>
              <a:spLocks noChangeAspect="1"/>
            </p:cNvSpPr>
            <p:nvPr/>
          </p:nvSpPr>
          <p:spPr>
            <a:xfrm rot="10800000">
              <a:off x="8117984" y="3597806"/>
              <a:ext cx="118872" cy="118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8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3" dur="500"/>
                                        <p:tgtEl>
                                          <p:spTgt spid="10">
                                            <p:graphicEl>
                                              <a:chart seriesIdx="-3" categoryIdx="-3" bldStep="gridLegend"/>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fade">
                                      <p:cBhvr>
                                        <p:cTn id="17" dur="500"/>
                                        <p:tgtEl>
                                          <p:spTgt spid="10">
                                            <p:graphicEl>
                                              <a:chart seriesIdx="0" categoryIdx="0" bldStep="ptInSeries"/>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fade">
                                      <p:cBhvr>
                                        <p:cTn id="21" dur="500"/>
                                        <p:tgtEl>
                                          <p:spTgt spid="10">
                                            <p:graphicEl>
                                              <a:chart seriesIdx="0" categoryIdx="1" bldStep="ptInSeries"/>
                                            </p:graphic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fade">
                                      <p:cBhvr>
                                        <p:cTn id="25" dur="500"/>
                                        <p:tgtEl>
                                          <p:spTgt spid="10">
                                            <p:graphicEl>
                                              <a:chart seriesIdx="0" categoryIdx="2" bldStep="ptInSeries"/>
                                            </p:graphic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uiExpand="1">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EB5B81B1-B36B-4B4F-9E73-5BB2E90249C9}"/>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4" name="Content Placeholder 3">
            <a:extLst>
              <a:ext uri="{FF2B5EF4-FFF2-40B4-BE49-F238E27FC236}">
                <a16:creationId xmlns:a16="http://schemas.microsoft.com/office/drawing/2014/main" id="{EAA53797-7968-3A4D-A0D3-68DAD73DFD7C}"/>
              </a:ext>
            </a:extLst>
          </p:cNvPr>
          <p:cNvSpPr>
            <a:spLocks noGrp="1"/>
          </p:cNvSpPr>
          <p:nvPr>
            <p:ph idx="1"/>
          </p:nvPr>
        </p:nvSpPr>
        <p:spPr>
          <a:xfrm>
            <a:off x="370875" y="2243359"/>
            <a:ext cx="5325837" cy="2219784"/>
          </a:xfrm>
        </p:spPr>
        <p:txBody>
          <a:bodyPr>
            <a:normAutofit/>
          </a:bodyPr>
          <a:lstStyle/>
          <a:p>
            <a:pPr marL="0" indent="0">
              <a:buNone/>
            </a:pPr>
            <a:r>
              <a:rPr lang="en-US" sz="3200" dirty="0">
                <a:ea typeface="Karla"/>
                <a:cs typeface="Karla"/>
                <a:sym typeface="Karla"/>
              </a:rPr>
              <a:t>The record quantities of fentanyl that DEA seized </a:t>
            </a:r>
            <a:br>
              <a:rPr lang="en-US" sz="3200" dirty="0">
                <a:ea typeface="Karla"/>
                <a:cs typeface="Karla"/>
                <a:sym typeface="Karla"/>
              </a:rPr>
            </a:br>
            <a:r>
              <a:rPr lang="en-US" sz="3200" dirty="0">
                <a:ea typeface="Karla"/>
                <a:cs typeface="Karla"/>
                <a:sym typeface="Karla"/>
              </a:rPr>
              <a:t>in 2024 are enough to </a:t>
            </a:r>
            <a:br>
              <a:rPr lang="en-US" sz="3200" dirty="0">
                <a:ea typeface="Karla"/>
                <a:cs typeface="Karla"/>
                <a:sym typeface="Karla"/>
              </a:rPr>
            </a:br>
            <a:r>
              <a:rPr lang="en-US" sz="3200" b="1" dirty="0">
                <a:solidFill>
                  <a:schemeClr val="accent2"/>
                </a:solidFill>
                <a:ea typeface="Karla"/>
                <a:cs typeface="Karla"/>
                <a:sym typeface="Karla"/>
              </a:rPr>
              <a:t>kill every American.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n-US" sz="2400" dirty="0">
                <a:solidFill>
                  <a:schemeClr val="bg1"/>
                </a:solidFill>
                <a:latin typeface="Public Sans" pitchFamily="2" charset="77"/>
              </a:rPr>
              <a:t>Potentially Lethal Dose of Fentanyl	</a:t>
            </a:r>
          </a:p>
        </p:txBody>
      </p:sp>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1F157-1240-524A-BCC2-F3DC50B3FA3D}"/>
              </a:ext>
            </a:extLst>
          </p:cNvPr>
          <p:cNvPicPr>
            <a:picLocks noChangeAspect="1"/>
          </p:cNvPicPr>
          <p:nvPr/>
        </p:nvPicPr>
        <p:blipFill>
          <a:blip r:embed="rId3"/>
          <a:srcRect/>
          <a:stretch/>
        </p:blipFill>
        <p:spPr>
          <a:xfrm>
            <a:off x="4294694" y="945024"/>
            <a:ext cx="3602611" cy="3113902"/>
          </a:xfrm>
          <a:prstGeom prst="rect">
            <a:avLst/>
          </a:prstGeom>
          <a:noFill/>
        </p:spPr>
      </p:pic>
      <p:sp>
        <p:nvSpPr>
          <p:cNvPr id="3" name="Title 2">
            <a:extLst>
              <a:ext uri="{FF2B5EF4-FFF2-40B4-BE49-F238E27FC236}">
                <a16:creationId xmlns:a16="http://schemas.microsoft.com/office/drawing/2014/main" id="{102C6C03-08BB-D74B-A2D7-A7D8E76C7E89}"/>
              </a:ext>
            </a:extLst>
          </p:cNvPr>
          <p:cNvSpPr>
            <a:spLocks noGrp="1"/>
          </p:cNvSpPr>
          <p:nvPr>
            <p:ph type="title" idx="4294967295"/>
          </p:nvPr>
        </p:nvSpPr>
        <p:spPr>
          <a:xfrm>
            <a:off x="1744661" y="4337050"/>
            <a:ext cx="8702675" cy="769938"/>
          </a:xfrm>
        </p:spPr>
        <p:txBody>
          <a:bodyPr>
            <a:spAutoFit/>
          </a:bodyPr>
          <a:lstStyle/>
          <a:p>
            <a:pPr algn="ctr"/>
            <a:r>
              <a:rPr lang="en-US" dirty="0">
                <a:solidFill>
                  <a:schemeClr val="bg1"/>
                </a:solidFill>
                <a:latin typeface="Public Sans" pitchFamily="2" charset="77"/>
              </a:rPr>
              <a:t>PUBLIC SAFETY ALERT</a:t>
            </a:r>
          </a:p>
        </p:txBody>
      </p:sp>
    </p:spTree>
    <p:extLst>
      <p:ext uri="{BB962C8B-B14F-4D97-AF65-F5344CB8AC3E}">
        <p14:creationId xmlns:p14="http://schemas.microsoft.com/office/powerpoint/2010/main" val="23137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0515600" cy="585788"/>
          </a:xfrm>
        </p:spPr>
        <p:txBody>
          <a:bodyPr wrap="square">
            <a:spAutoFit/>
          </a:bodyPr>
          <a:lstStyle/>
          <a:p>
            <a:pPr algn="ctr"/>
            <a:r>
              <a:rPr lang="en-US" sz="3200" dirty="0"/>
              <a:t>Most Common Fake Pills</a:t>
            </a:r>
          </a:p>
        </p:txBody>
      </p:sp>
      <p:pic>
        <p:nvPicPr>
          <p:cNvPr id="2050" name="Picture 2" descr="Authentic Adderall image">
            <a:extLst>
              <a:ext uri="{FF2B5EF4-FFF2-40B4-BE49-F238E27FC236}">
                <a16:creationId xmlns:a16="http://schemas.microsoft.com/office/drawing/2014/main" id="{92ACB847-461A-4E89-B4C3-444F893C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n-US" sz="2400" dirty="0">
                <a:latin typeface="Public Sans" pitchFamily="2" charset="77"/>
              </a:rPr>
              <a:t>Oxycontin®</a:t>
            </a:r>
          </a:p>
        </p:txBody>
      </p:sp>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n-US" sz="2400" dirty="0">
                <a:latin typeface="Public Sans" pitchFamily="2" charset="77"/>
              </a:rPr>
              <a:t>Adderall®</a:t>
            </a:r>
          </a:p>
        </p:txBody>
      </p:sp>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n-US" sz="2400" dirty="0">
                <a:latin typeface="Public Sans" pitchFamily="2" charset="77"/>
              </a:rPr>
              <a:t>Xanax®</a:t>
            </a:r>
          </a:p>
        </p:txBody>
      </p:sp>
      <p:pic>
        <p:nvPicPr>
          <p:cNvPr id="4" name="Picture 3" descr="A close up of a car's license plate&#10;&#10;Description automatically generated with low confidence">
            <a:extLst>
              <a:ext uri="{FF2B5EF4-FFF2-40B4-BE49-F238E27FC236}">
                <a16:creationId xmlns:a16="http://schemas.microsoft.com/office/drawing/2014/main" id="{4FEF5B27-C04D-BC4A-BDAB-81CC73F66663}"/>
              </a:ext>
            </a:extLst>
          </p:cNvPr>
          <p:cNvPicPr>
            <a:picLocks noChangeAspect="1"/>
          </p:cNvPicPr>
          <p:nvPr/>
        </p:nvPicPr>
        <p:blipFill>
          <a:blip r:embed="rId4"/>
          <a:stretch>
            <a:fillRect/>
          </a:stretch>
        </p:blipFill>
        <p:spPr>
          <a:xfrm>
            <a:off x="7952533" y="1947887"/>
            <a:ext cx="3410598" cy="2743200"/>
          </a:xfrm>
          <a:prstGeom prst="rect">
            <a:avLst/>
          </a:prstGeom>
        </p:spPr>
      </p:pic>
      <p:pic>
        <p:nvPicPr>
          <p:cNvPr id="6" name="Picture 5">
            <a:extLst>
              <a:ext uri="{FF2B5EF4-FFF2-40B4-BE49-F238E27FC236}">
                <a16:creationId xmlns:a16="http://schemas.microsoft.com/office/drawing/2014/main" id="{F63670AB-3CA2-8845-B1F4-75B15ED08C3C}"/>
              </a:ext>
            </a:extLst>
          </p:cNvPr>
          <p:cNvPicPr>
            <a:picLocks noChangeAspect="1"/>
          </p:cNvPicPr>
          <p:nvPr/>
        </p:nvPicPr>
        <p:blipFill>
          <a:blip r:embed="rId5"/>
          <a:stretch>
            <a:fillRect/>
          </a:stretch>
        </p:blipFill>
        <p:spPr>
          <a:xfrm>
            <a:off x="828869" y="1947887"/>
            <a:ext cx="2743200" cy="27432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FF7B8ED-9A6C-504D-9EDB-E104F4B977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5925A410-BD49-B64F-8C64-97FF63AE86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Oxycodone</a:t>
            </a:r>
          </a:p>
        </p:txBody>
      </p:sp>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Oxycodone</a:t>
            </a:r>
          </a:p>
        </p:txBody>
      </p:sp>
      <p:cxnSp>
        <p:nvCxnSpPr>
          <p:cNvPr id="11" name="Straight Connector 10">
            <a:extLst>
              <a:ext uri="{FF2B5EF4-FFF2-40B4-BE49-F238E27FC236}">
                <a16:creationId xmlns:a16="http://schemas.microsoft.com/office/drawing/2014/main" id="{DFDD2A43-CD4D-D142-B250-6ED83B3EB974}"/>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0526181-a05f-48c5-8ddd-c8b6626e1812">
      <UserInfo>
        <DisplayName>Cowan, Irvin D.</DisplayName>
        <AccountId>5963</AccountId>
        <AccountType/>
      </UserInfo>
      <UserInfo>
        <DisplayName>Hutchison, Brian D.</DisplayName>
        <AccountId>177</AccountId>
        <AccountType/>
      </UserInfo>
      <UserInfo>
        <DisplayName>Perez, Luis F</DisplayName>
        <AccountId>16173</AccountId>
        <AccountType/>
      </UserInfo>
      <UserInfo>
        <DisplayName>Wiggins, Wanda S</DisplayName>
        <AccountId>16763</AccountId>
        <AccountType/>
      </UserInfo>
      <UserInfo>
        <DisplayName>Rettig, Casey M.</DisplayName>
        <AccountId>1023</AccountId>
        <AccountType/>
      </UserInfo>
      <UserInfo>
        <DisplayName>Hofer, Steven L.</DisplayName>
        <AccountId>742</AccountId>
        <AccountType/>
      </UserInfo>
    </SharedWithUsers>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2F8DC634AFB7439B7AA5476C9D65F2" ma:contentTypeVersion="4" ma:contentTypeDescription="Create a new document." ma:contentTypeScope="" ma:versionID="69b7799c32c5f0f0aca2e6784c92071f">
  <xsd:schema xmlns:xsd="http://www.w3.org/2001/XMLSchema" xmlns:xs="http://www.w3.org/2001/XMLSchema" xmlns:p="http://schemas.microsoft.com/office/2006/metadata/properties" xmlns:ns1="http://schemas.microsoft.com/sharepoint/v3" xmlns:ns2="c0526181-a05f-48c5-8ddd-c8b6626e1812" targetNamespace="http://schemas.microsoft.com/office/2006/metadata/properties" ma:root="true" ma:fieldsID="69ea9ec79d28eb382ec2173833d50818" ns1:_="" ns2:_="">
    <xsd:import namespace="http://schemas.microsoft.com/sharepoint/v3"/>
    <xsd:import namespace="c0526181-a05f-48c5-8ddd-c8b6626e1812"/>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526181-a05f-48c5-8ddd-c8b6626e18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84105-CE0D-4717-8F08-6D49CC3BF7DC}">
  <ds:schemaRefs>
    <ds:schemaRef ds:uri="http://schemas.microsoft.com/sharepoint/v3/contenttype/forms"/>
  </ds:schemaRefs>
</ds:datastoreItem>
</file>

<file path=customXml/itemProps2.xml><?xml version="1.0" encoding="utf-8"?>
<ds:datastoreItem xmlns:ds="http://schemas.openxmlformats.org/officeDocument/2006/customXml" ds:itemID="{3264C35D-5FD6-4234-9578-A349290B6199}">
  <ds:schemaRefs>
    <ds:schemaRef ds:uri="http://schemas.microsoft.com/office/infopath/2007/PartnerControls"/>
    <ds:schemaRef ds:uri="http://purl.org/dc/elements/1.1/"/>
    <ds:schemaRef ds:uri="http://schemas.microsoft.com/office/2006/documentManagement/types"/>
    <ds:schemaRef ds:uri="http://purl.org/dc/terms/"/>
    <ds:schemaRef ds:uri="http://schemas.microsoft.com/office/2006/metadata/properties"/>
    <ds:schemaRef ds:uri="http://purl.org/dc/dcmitype/"/>
    <ds:schemaRef ds:uri="http://schemas.openxmlformats.org/package/2006/metadata/core-properties"/>
    <ds:schemaRef ds:uri="c0526181-a05f-48c5-8ddd-c8b6626e1812"/>
    <ds:schemaRef ds:uri="http://schemas.microsoft.com/sharepoint/v3"/>
    <ds:schemaRef ds:uri="http://www.w3.org/XML/1998/namespace"/>
  </ds:schemaRefs>
</ds:datastoreItem>
</file>

<file path=customXml/itemProps3.xml><?xml version="1.0" encoding="utf-8"?>
<ds:datastoreItem xmlns:ds="http://schemas.openxmlformats.org/officeDocument/2006/customXml" ds:itemID="{63300F58-E51E-4214-B4FF-27EB062F7D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526181-a05f-48c5-8ddd-c8b6626e18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DEACommunityOutreach2021__Vertical</Template>
  <TotalTime>9708</TotalTime>
  <Words>2707</Words>
  <Application>Microsoft Office PowerPoint</Application>
  <PresentationFormat>Widescreen</PresentationFormat>
  <Paragraphs>220</Paragraphs>
  <Slides>25</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Aptos</vt:lpstr>
      <vt:lpstr>Arial</vt:lpstr>
      <vt:lpstr>Calibri</vt:lpstr>
      <vt:lpstr>Karla</vt:lpstr>
      <vt:lpstr>Karla Light</vt:lpstr>
      <vt:lpstr>Merriweather</vt:lpstr>
      <vt:lpstr>Public Sans</vt:lpstr>
      <vt:lpstr>Public Sans Medium</vt:lpstr>
      <vt:lpstr>Blue OPCK Horizontal</vt:lpstr>
      <vt:lpstr>Gray OPCK Horizontal</vt:lpstr>
      <vt:lpstr>Gray OPCK Vertical</vt:lpstr>
      <vt:lpstr>PowerPoint Presentation</vt:lpstr>
      <vt:lpstr>PowerPoint Presentation</vt:lpstr>
      <vt:lpstr>PowerPoint Presentation</vt:lpstr>
      <vt:lpstr>Overdose Deaths</vt:lpstr>
      <vt:lpstr>PowerPoint Presentation</vt:lpstr>
      <vt:lpstr>Potentially Lethal Dose of Fentanyl </vt:lpstr>
      <vt:lpstr>PUBLIC SAFETY ALERT</vt:lpstr>
      <vt:lpstr>Most Common Fake Pills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Threat: Access</vt:lpstr>
      <vt:lpstr>Additional Threat: Access</vt:lpstr>
      <vt:lpstr>We Need Your Help</vt:lpstr>
      <vt:lpstr>Awareness Campaign</vt:lpstr>
      <vt:lpstr>Your Voice Can Save a Life</vt:lpstr>
      <vt:lpstr>How You Can Say It -- Use Open Ended Questions</vt:lpstr>
      <vt:lpstr>How You Can Say It --  The “Information Sandwich”</vt:lpstr>
      <vt:lpstr>How You Can Say It --  The “Information Sandwich”</vt:lpstr>
      <vt:lpstr>Your Influence Can Save a Life</vt:lpstr>
      <vt:lpstr>PowerPoint Presentation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Purdum, Amanda V</dc:creator>
  <cp:lastModifiedBy>Collins, Kevin J</cp:lastModifiedBy>
  <cp:revision>363</cp:revision>
  <cp:lastPrinted>2022-02-03T18:35:02Z</cp:lastPrinted>
  <dcterms:created xsi:type="dcterms:W3CDTF">2021-05-28T13:51:42Z</dcterms:created>
  <dcterms:modified xsi:type="dcterms:W3CDTF">2025-03-27T19:20:33Z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0x010100FC2F8DC634AFB7439B7AA5476C9D65F2</vt:lpwstr>
  </property>
</Properties>
</file>